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06" r:id="rId2"/>
    <p:sldId id="296" r:id="rId3"/>
    <p:sldId id="318" r:id="rId4"/>
    <p:sldId id="298" r:id="rId5"/>
    <p:sldId id="307" r:id="rId6"/>
    <p:sldId id="299" r:id="rId7"/>
    <p:sldId id="313" r:id="rId8"/>
    <p:sldId id="314" r:id="rId9"/>
    <p:sldId id="315" r:id="rId10"/>
    <p:sldId id="317" r:id="rId11"/>
    <p:sldId id="310" r:id="rId12"/>
    <p:sldId id="300" r:id="rId13"/>
    <p:sldId id="305" r:id="rId14"/>
  </p:sldIdLst>
  <p:sldSz cx="9144000" cy="6858000" type="screen4x3"/>
  <p:notesSz cx="6858000" cy="9710738"/>
  <p:defaultTextStyle>
    <a:defPPr>
      <a:defRPr lang="pl-P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0" autoAdjust="0"/>
    <p:restoredTop sz="94694" autoAdjust="0"/>
  </p:normalViewPr>
  <p:slideViewPr>
    <p:cSldViewPr>
      <p:cViewPr>
        <p:scale>
          <a:sx n="74" d="100"/>
          <a:sy n="74" d="100"/>
        </p:scale>
        <p:origin x="888" y="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4" d="100"/>
          <a:sy n="64" d="100"/>
        </p:scale>
        <p:origin x="3192"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A5232CFA-984B-4D2F-9E41-99C326C175A6}"/>
              </a:ext>
            </a:extLst>
          </p:cNvPr>
          <p:cNvSpPr>
            <a:spLocks noGrp="1"/>
          </p:cNvSpPr>
          <p:nvPr>
            <p:ph type="hdr" sz="quarter"/>
          </p:nvPr>
        </p:nvSpPr>
        <p:spPr>
          <a:xfrm>
            <a:off x="0" y="0"/>
            <a:ext cx="2971800" cy="485775"/>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pl-PL"/>
          </a:p>
        </p:txBody>
      </p:sp>
      <p:sp>
        <p:nvSpPr>
          <p:cNvPr id="4" name="Symbol zastępczy stopki 3">
            <a:extLst>
              <a:ext uri="{FF2B5EF4-FFF2-40B4-BE49-F238E27FC236}">
                <a16:creationId xmlns:a16="http://schemas.microsoft.com/office/drawing/2014/main" id="{CAF2707A-7ED7-4F8A-AEE4-F4B9082AE210}"/>
              </a:ext>
            </a:extLst>
          </p:cNvPr>
          <p:cNvSpPr>
            <a:spLocks noGrp="1"/>
          </p:cNvSpPr>
          <p:nvPr>
            <p:ph type="ftr" sz="quarter" idx="2"/>
          </p:nvPr>
        </p:nvSpPr>
        <p:spPr>
          <a:xfrm>
            <a:off x="0" y="9223375"/>
            <a:ext cx="2971800" cy="4857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pl-PL"/>
          </a:p>
        </p:txBody>
      </p:sp>
      <p:sp>
        <p:nvSpPr>
          <p:cNvPr id="5" name="Symbol zastępczy numeru slajdu 4">
            <a:extLst>
              <a:ext uri="{FF2B5EF4-FFF2-40B4-BE49-F238E27FC236}">
                <a16:creationId xmlns:a16="http://schemas.microsoft.com/office/drawing/2014/main" id="{969C4D5C-3CE0-4E77-A6EF-07027D609517}"/>
              </a:ext>
            </a:extLst>
          </p:cNvPr>
          <p:cNvSpPr>
            <a:spLocks noGrp="1"/>
          </p:cNvSpPr>
          <p:nvPr>
            <p:ph type="sldNum" sz="quarter" idx="3"/>
          </p:nvPr>
        </p:nvSpPr>
        <p:spPr>
          <a:xfrm>
            <a:off x="3884613" y="9223375"/>
            <a:ext cx="2971800" cy="4857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A95A187-C014-4432-AB1B-100B1B2A9BBA}" type="slidenum">
              <a:rPr lang="pl-PL" altLang="pl-PL"/>
              <a:pPr>
                <a:defRPr/>
              </a:pPr>
              <a:t>‹#›</a:t>
            </a:fld>
            <a:endParaRPr lang="pl-PL" altLang="pl-PL"/>
          </a:p>
        </p:txBody>
      </p:sp>
      <p:sp>
        <p:nvSpPr>
          <p:cNvPr id="6" name="Symbol zastępczy daty 5"/>
          <p:cNvSpPr>
            <a:spLocks noGrp="1"/>
          </p:cNvSpPr>
          <p:nvPr>
            <p:ph type="dt" sz="quarter" idx="1"/>
          </p:nvPr>
        </p:nvSpPr>
        <p:spPr>
          <a:xfrm>
            <a:off x="3884613" y="0"/>
            <a:ext cx="2971800" cy="487363"/>
          </a:xfrm>
          <a:prstGeom prst="rect">
            <a:avLst/>
          </a:prstGeom>
        </p:spPr>
        <p:txBody>
          <a:bodyPr vert="horz" lIns="91440" tIns="45720" rIns="91440" bIns="45720" rtlCol="0"/>
          <a:lstStyle>
            <a:lvl1pPr algn="r">
              <a:defRPr sz="1200"/>
            </a:lvl1pPr>
          </a:lstStyle>
          <a:p>
            <a:fld id="{E38CDC29-B8A7-42F6-ACDE-F5C809DB2453}" type="datetimeFigureOut">
              <a:rPr lang="pl-PL" smtClean="0"/>
              <a:t>16.10.2020</a:t>
            </a:fld>
            <a:endParaRPr lang="pl-PL"/>
          </a:p>
        </p:txBody>
      </p:sp>
    </p:spTree>
    <p:extLst>
      <p:ext uri="{BB962C8B-B14F-4D97-AF65-F5344CB8AC3E}">
        <p14:creationId xmlns:p14="http://schemas.microsoft.com/office/powerpoint/2010/main" val="3899380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5DF7F246-F9EB-4C30-A5D4-255FD8A6474F}"/>
              </a:ext>
            </a:extLst>
          </p:cNvPr>
          <p:cNvSpPr>
            <a:spLocks noGrp="1"/>
          </p:cNvSpPr>
          <p:nvPr>
            <p:ph type="hdr" sz="quarter"/>
          </p:nvPr>
        </p:nvSpPr>
        <p:spPr>
          <a:xfrm>
            <a:off x="0" y="0"/>
            <a:ext cx="2971800" cy="485775"/>
          </a:xfrm>
          <a:prstGeom prst="rect">
            <a:avLst/>
          </a:prstGeom>
        </p:spPr>
        <p:txBody>
          <a:bodyPr vert="horz" lIns="91440" tIns="45720" rIns="91440" bIns="45720" rtlCol="0"/>
          <a:lstStyle>
            <a:lvl1pPr algn="l" eaLnBrk="1" hangingPunct="1">
              <a:defRPr sz="1200">
                <a:cs typeface="Arial" charset="0"/>
              </a:defRPr>
            </a:lvl1pPr>
          </a:lstStyle>
          <a:p>
            <a:pPr>
              <a:defRPr/>
            </a:pPr>
            <a:endParaRPr lang="pl-PL"/>
          </a:p>
        </p:txBody>
      </p:sp>
      <p:sp>
        <p:nvSpPr>
          <p:cNvPr id="3" name="Symbol zastępczy daty 2">
            <a:extLst>
              <a:ext uri="{FF2B5EF4-FFF2-40B4-BE49-F238E27FC236}">
                <a16:creationId xmlns:a16="http://schemas.microsoft.com/office/drawing/2014/main" id="{B4D3A418-2EB5-47A6-A0A7-AC42867CE86D}"/>
              </a:ext>
            </a:extLst>
          </p:cNvPr>
          <p:cNvSpPr>
            <a:spLocks noGrp="1"/>
          </p:cNvSpPr>
          <p:nvPr>
            <p:ph type="dt" idx="1"/>
          </p:nvPr>
        </p:nvSpPr>
        <p:spPr>
          <a:xfrm>
            <a:off x="3884613" y="0"/>
            <a:ext cx="2971800" cy="485775"/>
          </a:xfrm>
          <a:prstGeom prst="rect">
            <a:avLst/>
          </a:prstGeom>
        </p:spPr>
        <p:txBody>
          <a:bodyPr vert="horz" lIns="91440" tIns="45720" rIns="91440" bIns="45720" rtlCol="0"/>
          <a:lstStyle>
            <a:lvl1pPr algn="r" eaLnBrk="1" hangingPunct="1">
              <a:defRPr sz="1200">
                <a:cs typeface="Arial" charset="0"/>
              </a:defRPr>
            </a:lvl1pPr>
          </a:lstStyle>
          <a:p>
            <a:pPr>
              <a:defRPr/>
            </a:pPr>
            <a:fld id="{3DCF40A1-AE77-4996-BB22-C08CD55DFE8D}" type="datetimeFigureOut">
              <a:rPr lang="pl-PL"/>
              <a:pPr>
                <a:defRPr/>
              </a:pPr>
              <a:t>16.10.2020</a:t>
            </a:fld>
            <a:endParaRPr lang="pl-PL"/>
          </a:p>
        </p:txBody>
      </p:sp>
      <p:sp>
        <p:nvSpPr>
          <p:cNvPr id="4" name="Symbol zastępczy obrazu slajdu 3">
            <a:extLst>
              <a:ext uri="{FF2B5EF4-FFF2-40B4-BE49-F238E27FC236}">
                <a16:creationId xmlns:a16="http://schemas.microsoft.com/office/drawing/2014/main" id="{076F7A14-5567-45DC-BE45-2B43B13F012B}"/>
              </a:ext>
            </a:extLst>
          </p:cNvPr>
          <p:cNvSpPr>
            <a:spLocks noGrp="1" noRot="1" noChangeAspect="1"/>
          </p:cNvSpPr>
          <p:nvPr>
            <p:ph type="sldImg" idx="2"/>
          </p:nvPr>
        </p:nvSpPr>
        <p:spPr>
          <a:xfrm>
            <a:off x="1001713" y="728663"/>
            <a:ext cx="4854575" cy="3641725"/>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a:extLst>
              <a:ext uri="{FF2B5EF4-FFF2-40B4-BE49-F238E27FC236}">
                <a16:creationId xmlns:a16="http://schemas.microsoft.com/office/drawing/2014/main" id="{2BBB205B-BBF5-4F41-A994-E9F4D0416C89}"/>
              </a:ext>
            </a:extLst>
          </p:cNvPr>
          <p:cNvSpPr>
            <a:spLocks noGrp="1"/>
          </p:cNvSpPr>
          <p:nvPr>
            <p:ph type="body" sz="quarter" idx="3"/>
          </p:nvPr>
        </p:nvSpPr>
        <p:spPr>
          <a:xfrm>
            <a:off x="685800" y="4613275"/>
            <a:ext cx="5486400" cy="4368800"/>
          </a:xfrm>
          <a:prstGeom prst="rect">
            <a:avLst/>
          </a:prstGeom>
        </p:spPr>
        <p:txBody>
          <a:bodyPr vert="horz" lIns="91440" tIns="45720" rIns="91440" bIns="45720" rtlCol="0">
            <a:normAutofit/>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a:extLst>
              <a:ext uri="{FF2B5EF4-FFF2-40B4-BE49-F238E27FC236}">
                <a16:creationId xmlns:a16="http://schemas.microsoft.com/office/drawing/2014/main" id="{956CF173-3D42-4FD5-AC1C-3EEE61C79B2E}"/>
              </a:ext>
            </a:extLst>
          </p:cNvPr>
          <p:cNvSpPr>
            <a:spLocks noGrp="1"/>
          </p:cNvSpPr>
          <p:nvPr>
            <p:ph type="ftr" sz="quarter" idx="4"/>
          </p:nvPr>
        </p:nvSpPr>
        <p:spPr>
          <a:xfrm>
            <a:off x="0" y="9223375"/>
            <a:ext cx="2971800" cy="485775"/>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pl-PL"/>
          </a:p>
        </p:txBody>
      </p:sp>
      <p:sp>
        <p:nvSpPr>
          <p:cNvPr id="7" name="Symbol zastępczy numeru slajdu 6">
            <a:extLst>
              <a:ext uri="{FF2B5EF4-FFF2-40B4-BE49-F238E27FC236}">
                <a16:creationId xmlns:a16="http://schemas.microsoft.com/office/drawing/2014/main" id="{34366D01-EF72-49CC-B3BE-B91E525D6656}"/>
              </a:ext>
            </a:extLst>
          </p:cNvPr>
          <p:cNvSpPr>
            <a:spLocks noGrp="1"/>
          </p:cNvSpPr>
          <p:nvPr>
            <p:ph type="sldNum" sz="quarter" idx="5"/>
          </p:nvPr>
        </p:nvSpPr>
        <p:spPr>
          <a:xfrm>
            <a:off x="3884613" y="9223375"/>
            <a:ext cx="2971800" cy="4857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B5598A0-A84D-48E6-97BD-5ABC529B8771}" type="slidenum">
              <a:rPr lang="pl-PL" altLang="pl-PL"/>
              <a:pPr>
                <a:defRPr/>
              </a:pPr>
              <a:t>‹#›</a:t>
            </a:fld>
            <a:endParaRPr lang="pl-PL" altLang="pl-PL"/>
          </a:p>
        </p:txBody>
      </p:sp>
    </p:spTree>
    <p:extLst>
      <p:ext uri="{BB962C8B-B14F-4D97-AF65-F5344CB8AC3E}">
        <p14:creationId xmlns:p14="http://schemas.microsoft.com/office/powerpoint/2010/main" val="38260920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EB5598A0-A84D-48E6-97BD-5ABC529B8771}" type="slidenum">
              <a:rPr lang="pl-PL" altLang="pl-PL" smtClean="0"/>
              <a:pPr>
                <a:defRPr/>
              </a:pPr>
              <a:t>2</a:t>
            </a:fld>
            <a:endParaRPr lang="pl-PL" altLang="pl-PL"/>
          </a:p>
        </p:txBody>
      </p:sp>
    </p:spTree>
    <p:extLst>
      <p:ext uri="{BB962C8B-B14F-4D97-AF65-F5344CB8AC3E}">
        <p14:creationId xmlns:p14="http://schemas.microsoft.com/office/powerpoint/2010/main" val="3916715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EB5598A0-A84D-48E6-97BD-5ABC529B8771}" type="slidenum">
              <a:rPr lang="pl-PL" altLang="pl-PL" smtClean="0"/>
              <a:pPr>
                <a:defRPr/>
              </a:pPr>
              <a:t>11</a:t>
            </a:fld>
            <a:endParaRPr lang="pl-PL" altLang="pl-PL"/>
          </a:p>
        </p:txBody>
      </p:sp>
    </p:spTree>
    <p:extLst>
      <p:ext uri="{BB962C8B-B14F-4D97-AF65-F5344CB8AC3E}">
        <p14:creationId xmlns:p14="http://schemas.microsoft.com/office/powerpoint/2010/main" val="3613300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EB5598A0-A84D-48E6-97BD-5ABC529B8771}" type="slidenum">
              <a:rPr lang="pl-PL" altLang="pl-PL" smtClean="0"/>
              <a:pPr>
                <a:defRPr/>
              </a:pPr>
              <a:t>12</a:t>
            </a:fld>
            <a:endParaRPr lang="pl-PL" altLang="pl-PL"/>
          </a:p>
        </p:txBody>
      </p:sp>
    </p:spTree>
    <p:extLst>
      <p:ext uri="{BB962C8B-B14F-4D97-AF65-F5344CB8AC3E}">
        <p14:creationId xmlns:p14="http://schemas.microsoft.com/office/powerpoint/2010/main" val="2901159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EB5598A0-A84D-48E6-97BD-5ABC529B8771}" type="slidenum">
              <a:rPr lang="pl-PL" altLang="pl-PL" smtClean="0"/>
              <a:pPr>
                <a:defRPr/>
              </a:pPr>
              <a:t>13</a:t>
            </a:fld>
            <a:endParaRPr lang="pl-PL" altLang="pl-PL"/>
          </a:p>
        </p:txBody>
      </p:sp>
    </p:spTree>
    <p:extLst>
      <p:ext uri="{BB962C8B-B14F-4D97-AF65-F5344CB8AC3E}">
        <p14:creationId xmlns:p14="http://schemas.microsoft.com/office/powerpoint/2010/main" val="1535696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EB5598A0-A84D-48E6-97BD-5ABC529B8771}" type="slidenum">
              <a:rPr lang="pl-PL" altLang="pl-PL" smtClean="0"/>
              <a:pPr>
                <a:defRPr/>
              </a:pPr>
              <a:t>3</a:t>
            </a:fld>
            <a:endParaRPr lang="pl-PL" altLang="pl-PL"/>
          </a:p>
        </p:txBody>
      </p:sp>
    </p:spTree>
    <p:extLst>
      <p:ext uri="{BB962C8B-B14F-4D97-AF65-F5344CB8AC3E}">
        <p14:creationId xmlns:p14="http://schemas.microsoft.com/office/powerpoint/2010/main" val="558143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EB5598A0-A84D-48E6-97BD-5ABC529B8771}" type="slidenum">
              <a:rPr lang="pl-PL" altLang="pl-PL" smtClean="0"/>
              <a:pPr>
                <a:defRPr/>
              </a:pPr>
              <a:t>4</a:t>
            </a:fld>
            <a:endParaRPr lang="pl-PL" altLang="pl-PL"/>
          </a:p>
        </p:txBody>
      </p:sp>
    </p:spTree>
    <p:extLst>
      <p:ext uri="{BB962C8B-B14F-4D97-AF65-F5344CB8AC3E}">
        <p14:creationId xmlns:p14="http://schemas.microsoft.com/office/powerpoint/2010/main" val="3431277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EB5598A0-A84D-48E6-97BD-5ABC529B8771}" type="slidenum">
              <a:rPr lang="pl-PL" altLang="pl-PL" smtClean="0"/>
              <a:pPr>
                <a:defRPr/>
              </a:pPr>
              <a:t>5</a:t>
            </a:fld>
            <a:endParaRPr lang="pl-PL" altLang="pl-PL"/>
          </a:p>
        </p:txBody>
      </p:sp>
    </p:spTree>
    <p:extLst>
      <p:ext uri="{BB962C8B-B14F-4D97-AF65-F5344CB8AC3E}">
        <p14:creationId xmlns:p14="http://schemas.microsoft.com/office/powerpoint/2010/main" val="804252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EB5598A0-A84D-48E6-97BD-5ABC529B8771}" type="slidenum">
              <a:rPr lang="pl-PL" altLang="pl-PL" smtClean="0"/>
              <a:pPr>
                <a:defRPr/>
              </a:pPr>
              <a:t>6</a:t>
            </a:fld>
            <a:endParaRPr lang="pl-PL" altLang="pl-PL"/>
          </a:p>
        </p:txBody>
      </p:sp>
    </p:spTree>
    <p:extLst>
      <p:ext uri="{BB962C8B-B14F-4D97-AF65-F5344CB8AC3E}">
        <p14:creationId xmlns:p14="http://schemas.microsoft.com/office/powerpoint/2010/main" val="4224749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EB5598A0-A84D-48E6-97BD-5ABC529B8771}" type="slidenum">
              <a:rPr lang="pl-PL" altLang="pl-PL" smtClean="0"/>
              <a:pPr>
                <a:defRPr/>
              </a:pPr>
              <a:t>7</a:t>
            </a:fld>
            <a:endParaRPr lang="pl-PL" altLang="pl-PL"/>
          </a:p>
        </p:txBody>
      </p:sp>
    </p:spTree>
    <p:extLst>
      <p:ext uri="{BB962C8B-B14F-4D97-AF65-F5344CB8AC3E}">
        <p14:creationId xmlns:p14="http://schemas.microsoft.com/office/powerpoint/2010/main" val="2600313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EB5598A0-A84D-48E6-97BD-5ABC529B8771}" type="slidenum">
              <a:rPr lang="pl-PL" altLang="pl-PL" smtClean="0"/>
              <a:pPr>
                <a:defRPr/>
              </a:pPr>
              <a:t>8</a:t>
            </a:fld>
            <a:endParaRPr lang="pl-PL" altLang="pl-PL"/>
          </a:p>
        </p:txBody>
      </p:sp>
    </p:spTree>
    <p:extLst>
      <p:ext uri="{BB962C8B-B14F-4D97-AF65-F5344CB8AC3E}">
        <p14:creationId xmlns:p14="http://schemas.microsoft.com/office/powerpoint/2010/main" val="3046397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EB5598A0-A84D-48E6-97BD-5ABC529B8771}" type="slidenum">
              <a:rPr lang="pl-PL" altLang="pl-PL" smtClean="0"/>
              <a:pPr>
                <a:defRPr/>
              </a:pPr>
              <a:t>9</a:t>
            </a:fld>
            <a:endParaRPr lang="pl-PL" altLang="pl-PL"/>
          </a:p>
        </p:txBody>
      </p:sp>
    </p:spTree>
    <p:extLst>
      <p:ext uri="{BB962C8B-B14F-4D97-AF65-F5344CB8AC3E}">
        <p14:creationId xmlns:p14="http://schemas.microsoft.com/office/powerpoint/2010/main" val="135020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EB5598A0-A84D-48E6-97BD-5ABC529B8771}" type="slidenum">
              <a:rPr lang="pl-PL" altLang="pl-PL" smtClean="0"/>
              <a:pPr>
                <a:defRPr/>
              </a:pPr>
              <a:t>10</a:t>
            </a:fld>
            <a:endParaRPr lang="pl-PL" altLang="pl-PL"/>
          </a:p>
        </p:txBody>
      </p:sp>
    </p:spTree>
    <p:extLst>
      <p:ext uri="{BB962C8B-B14F-4D97-AF65-F5344CB8AC3E}">
        <p14:creationId xmlns:p14="http://schemas.microsoft.com/office/powerpoint/2010/main" val="538458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st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4288" y="2155037"/>
            <a:ext cx="8140159" cy="792088"/>
          </a:xfrm>
          <a:prstGeom prst="rect">
            <a:avLst/>
          </a:prstGeom>
        </p:spPr>
        <p:txBody>
          <a:bodyPr/>
          <a:lstStyle>
            <a:lvl1pPr algn="l">
              <a:defRPr sz="2800" b="1" baseline="0"/>
            </a:lvl1pPr>
          </a:lstStyle>
          <a:p>
            <a:r>
              <a:rPr lang="pl-PL" dirty="0" err="1"/>
              <a:t>Title</a:t>
            </a:r>
            <a:r>
              <a:rPr lang="pl-PL" dirty="0"/>
              <a:t> of the </a:t>
            </a:r>
            <a:r>
              <a:rPr lang="pl-PL" dirty="0" err="1"/>
              <a:t>presentation</a:t>
            </a:r>
            <a:endParaRPr lang="pl-PL" dirty="0"/>
          </a:p>
        </p:txBody>
      </p:sp>
      <p:sp>
        <p:nvSpPr>
          <p:cNvPr id="3" name="Subtitle 2"/>
          <p:cNvSpPr>
            <a:spLocks noGrp="1"/>
          </p:cNvSpPr>
          <p:nvPr>
            <p:ph type="subTitle" idx="1" hasCustomPrompt="1"/>
          </p:nvPr>
        </p:nvSpPr>
        <p:spPr>
          <a:xfrm>
            <a:off x="470527" y="3645024"/>
            <a:ext cx="8145756" cy="432048"/>
          </a:xfrm>
          <a:prstGeom prst="rect">
            <a:avLst/>
          </a:prstGeom>
        </p:spPr>
        <p:txBody>
          <a:bodyPr/>
          <a:lstStyle>
            <a:lvl1pPr marL="0" indent="0" algn="l">
              <a:buNone/>
              <a:defRPr sz="2200" baseline="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a:t>Author / </a:t>
            </a:r>
            <a:r>
              <a:rPr lang="pl-PL" dirty="0" err="1"/>
              <a:t>authors</a:t>
            </a:r>
            <a:endParaRPr lang="pl-PL" dirty="0"/>
          </a:p>
        </p:txBody>
      </p:sp>
      <p:sp>
        <p:nvSpPr>
          <p:cNvPr id="22" name="Symbol zastępczy tekstu 21"/>
          <p:cNvSpPr>
            <a:spLocks noGrp="1"/>
          </p:cNvSpPr>
          <p:nvPr>
            <p:ph type="body" sz="quarter" idx="10" hasCustomPrompt="1"/>
          </p:nvPr>
        </p:nvSpPr>
        <p:spPr>
          <a:xfrm>
            <a:off x="472735" y="4047976"/>
            <a:ext cx="8185629" cy="360040"/>
          </a:xfrm>
          <a:prstGeom prst="rect">
            <a:avLst/>
          </a:prstGeom>
        </p:spPr>
        <p:txBody>
          <a:bodyPr/>
          <a:lstStyle>
            <a:lvl1pPr marL="0" indent="0" algn="l">
              <a:buNone/>
              <a:defRPr sz="2200" baseline="0">
                <a:solidFill>
                  <a:schemeClr val="tx1">
                    <a:lumMod val="75000"/>
                    <a:lumOff val="25000"/>
                  </a:schemeClr>
                </a:solidFill>
              </a:defRPr>
            </a:lvl1pPr>
          </a:lstStyle>
          <a:p>
            <a:pPr lvl="0"/>
            <a:r>
              <a:rPr lang="pl-PL" dirty="0" err="1"/>
              <a:t>Institution</a:t>
            </a:r>
            <a:endParaRPr lang="pl-PL" dirty="0"/>
          </a:p>
        </p:txBody>
      </p:sp>
      <p:sp>
        <p:nvSpPr>
          <p:cNvPr id="35" name="Symbol zastępczy tekstu 21"/>
          <p:cNvSpPr>
            <a:spLocks noGrp="1"/>
          </p:cNvSpPr>
          <p:nvPr>
            <p:ph type="body" sz="quarter" idx="11" hasCustomPrompt="1"/>
          </p:nvPr>
        </p:nvSpPr>
        <p:spPr>
          <a:xfrm>
            <a:off x="470527" y="4653136"/>
            <a:ext cx="8185629" cy="360040"/>
          </a:xfrm>
          <a:prstGeom prst="rect">
            <a:avLst/>
          </a:prstGeom>
        </p:spPr>
        <p:txBody>
          <a:bodyPr/>
          <a:lstStyle>
            <a:lvl1pPr marL="0" indent="0" algn="l">
              <a:buNone/>
              <a:defRPr sz="2200" baseline="0">
                <a:solidFill>
                  <a:schemeClr val="tx1">
                    <a:lumMod val="75000"/>
                    <a:lumOff val="25000"/>
                  </a:schemeClr>
                </a:solidFill>
              </a:defRPr>
            </a:lvl1pPr>
          </a:lstStyle>
          <a:p>
            <a:pPr lvl="0"/>
            <a:r>
              <a:rPr lang="pl-PL" dirty="0" err="1"/>
              <a:t>Date</a:t>
            </a:r>
            <a:r>
              <a:rPr lang="pl-PL" dirty="0"/>
              <a:t> of </a:t>
            </a:r>
            <a:r>
              <a:rPr lang="pl-PL" dirty="0" err="1"/>
              <a:t>presentation</a:t>
            </a:r>
            <a:endParaRPr lang="pl-PL" dirty="0"/>
          </a:p>
        </p:txBody>
      </p:sp>
    </p:spTree>
    <p:extLst>
      <p:ext uri="{BB962C8B-B14F-4D97-AF65-F5344CB8AC3E}">
        <p14:creationId xmlns:p14="http://schemas.microsoft.com/office/powerpoint/2010/main" val="4178001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24744"/>
            <a:ext cx="8229600" cy="401516"/>
          </a:xfrm>
          <a:prstGeom prst="rect">
            <a:avLst/>
          </a:prstGeom>
        </p:spPr>
        <p:txBody>
          <a:bodyPr/>
          <a:lstStyle>
            <a:lvl1pPr algn="l">
              <a:defRPr sz="2400" b="1"/>
            </a:lvl1pPr>
          </a:lstStyle>
          <a:p>
            <a:r>
              <a:rPr lang="pl-PL" dirty="0"/>
              <a:t>Agenda</a:t>
            </a:r>
          </a:p>
        </p:txBody>
      </p:sp>
      <p:sp>
        <p:nvSpPr>
          <p:cNvPr id="3" name="Content Placeholder 2"/>
          <p:cNvSpPr>
            <a:spLocks noGrp="1"/>
          </p:cNvSpPr>
          <p:nvPr>
            <p:ph idx="1" hasCustomPrompt="1"/>
          </p:nvPr>
        </p:nvSpPr>
        <p:spPr>
          <a:xfrm>
            <a:off x="457200" y="1916832"/>
            <a:ext cx="8229600" cy="4209331"/>
          </a:xfrm>
          <a:prstGeom prst="rect">
            <a:avLst/>
          </a:prstGeom>
        </p:spPr>
        <p:txBody>
          <a:bodyPr/>
          <a:lstStyle>
            <a:lvl1pPr marL="571500" indent="-571500">
              <a:buFont typeface="+mj-lt"/>
              <a:buAutoNum type="romanUcPeriod"/>
              <a:defRPr sz="2400"/>
            </a:lvl1pPr>
            <a:lvl2pPr marL="742950" indent="-285750">
              <a:buFont typeface="Arial" panose="020B0604020202020204" pitchFamily="34" charset="0"/>
              <a:buChar char="•"/>
              <a:defRPr sz="1800"/>
            </a:lvl2pPr>
            <a:lvl3pPr>
              <a:defRPr sz="2000"/>
            </a:lvl3pPr>
            <a:lvl4pPr>
              <a:defRPr sz="1800"/>
            </a:lvl4pPr>
            <a:lvl5pPr>
              <a:defRPr sz="1800"/>
            </a:lvl5pPr>
          </a:lstStyle>
          <a:p>
            <a:pPr lvl="0"/>
            <a:r>
              <a:rPr lang="pl-PL" dirty="0" err="1"/>
              <a:t>Introduction</a:t>
            </a:r>
            <a:endParaRPr lang="pl-PL" dirty="0"/>
          </a:p>
          <a:p>
            <a:pPr lvl="0"/>
            <a:r>
              <a:rPr lang="pl-PL" dirty="0" err="1"/>
              <a:t>Chapter</a:t>
            </a:r>
            <a:r>
              <a:rPr lang="pl-PL" dirty="0"/>
              <a:t> </a:t>
            </a:r>
            <a:r>
              <a:rPr lang="pl-PL" dirty="0" err="1"/>
              <a:t>name</a:t>
            </a:r>
            <a:endParaRPr lang="pl-PL" dirty="0"/>
          </a:p>
          <a:p>
            <a:pPr lvl="0"/>
            <a:r>
              <a:rPr lang="pl-PL" dirty="0" err="1"/>
              <a:t>Chapter</a:t>
            </a:r>
            <a:r>
              <a:rPr lang="pl-PL" dirty="0"/>
              <a:t> </a:t>
            </a:r>
            <a:r>
              <a:rPr lang="pl-PL" dirty="0" err="1"/>
              <a:t>name</a:t>
            </a:r>
            <a:endParaRPr lang="pl-PL" dirty="0"/>
          </a:p>
          <a:p>
            <a:pPr lvl="0"/>
            <a:r>
              <a:rPr lang="pl-PL" dirty="0" err="1"/>
              <a:t>Chapter</a:t>
            </a:r>
            <a:r>
              <a:rPr lang="pl-PL" dirty="0"/>
              <a:t> </a:t>
            </a:r>
            <a:r>
              <a:rPr lang="pl-PL" dirty="0" err="1"/>
              <a:t>name</a:t>
            </a:r>
            <a:endParaRPr lang="pl-PL" dirty="0"/>
          </a:p>
          <a:p>
            <a:pPr lvl="0"/>
            <a:r>
              <a:rPr lang="pl-PL" dirty="0" err="1"/>
              <a:t>Summary</a:t>
            </a:r>
            <a:endParaRPr lang="pl-PL" dirty="0"/>
          </a:p>
          <a:p>
            <a:pPr lvl="0"/>
            <a:r>
              <a:rPr lang="pl-PL" dirty="0" err="1"/>
              <a:t>Conclusions</a:t>
            </a:r>
            <a:endParaRPr lang="pl-PL" dirty="0"/>
          </a:p>
          <a:p>
            <a:pPr lvl="0"/>
            <a:endParaRPr lang="pl-PL" dirty="0"/>
          </a:p>
        </p:txBody>
      </p:sp>
      <p:sp>
        <p:nvSpPr>
          <p:cNvPr id="24" name="pole tekstowe 23"/>
          <p:cNvSpPr txBox="1"/>
          <p:nvPr userDrawn="1"/>
        </p:nvSpPr>
        <p:spPr>
          <a:xfrm>
            <a:off x="395536" y="6519547"/>
            <a:ext cx="1883668" cy="307777"/>
          </a:xfrm>
          <a:prstGeom prst="rect">
            <a:avLst/>
          </a:prstGeom>
          <a:noFill/>
        </p:spPr>
        <p:txBody>
          <a:bodyPr wrap="square" rtlCol="0">
            <a:spAutoFit/>
          </a:bodyPr>
          <a:lstStyle/>
          <a:p>
            <a:r>
              <a:rPr lang="pl-PL" sz="1400" dirty="0"/>
              <a:t>17-18</a:t>
            </a:r>
            <a:r>
              <a:rPr lang="pl-PL" sz="1400" baseline="30000" dirty="0"/>
              <a:t>th</a:t>
            </a:r>
            <a:r>
              <a:rPr lang="pl-PL" sz="1400" dirty="0"/>
              <a:t> of </a:t>
            </a:r>
            <a:r>
              <a:rPr lang="pl-PL" sz="1400" dirty="0" err="1"/>
              <a:t>April</a:t>
            </a:r>
            <a:r>
              <a:rPr lang="pl-PL" sz="1400" dirty="0"/>
              <a:t> 2018</a:t>
            </a:r>
          </a:p>
        </p:txBody>
      </p:sp>
      <p:sp>
        <p:nvSpPr>
          <p:cNvPr id="25" name="Slide Number Placeholder 5">
            <a:extLst>
              <a:ext uri="{FF2B5EF4-FFF2-40B4-BE49-F238E27FC236}">
                <a16:creationId xmlns:a16="http://schemas.microsoft.com/office/drawing/2014/main" id="{97D3F04E-5CC7-4DA4-94D2-B7EFF4BD8182}"/>
              </a:ext>
            </a:extLst>
          </p:cNvPr>
          <p:cNvSpPr>
            <a:spLocks noGrp="1"/>
          </p:cNvSpPr>
          <p:nvPr>
            <p:ph type="sldNum" sz="quarter" idx="4"/>
          </p:nvPr>
        </p:nvSpPr>
        <p:spPr>
          <a:xfrm>
            <a:off x="6515100" y="6525344"/>
            <a:ext cx="2133600" cy="297467"/>
          </a:xfrm>
          <a:prstGeom prst="rect">
            <a:avLst/>
          </a:prstGeom>
        </p:spPr>
        <p:txBody>
          <a:bodyPr/>
          <a:lstStyle>
            <a:lvl1pPr>
              <a:defRPr sz="1400">
                <a:solidFill>
                  <a:schemeClr val="tx1">
                    <a:lumMod val="75000"/>
                    <a:lumOff val="25000"/>
                  </a:schemeClr>
                </a:solidFill>
              </a:defRPr>
            </a:lvl1pPr>
          </a:lstStyle>
          <a:p>
            <a:pPr algn="r">
              <a:defRPr/>
            </a:pPr>
            <a:fld id="{9AC15838-3CEE-42BC-9BB2-A054A9C27782}" type="slidenum">
              <a:rPr lang="pl-PL" altLang="pl-PL" smtClean="0"/>
              <a:pPr algn="r">
                <a:defRPr/>
              </a:pPr>
              <a:t>‹#›</a:t>
            </a:fld>
            <a:endParaRPr lang="pl-PL" altLang="pl-PL" dirty="0"/>
          </a:p>
        </p:txBody>
      </p:sp>
    </p:spTree>
    <p:extLst>
      <p:ext uri="{BB962C8B-B14F-4D97-AF65-F5344CB8AC3E}">
        <p14:creationId xmlns:p14="http://schemas.microsoft.com/office/powerpoint/2010/main" val="2869492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0400" y="1124744"/>
            <a:ext cx="8229600" cy="401516"/>
          </a:xfrm>
          <a:prstGeom prst="rect">
            <a:avLst/>
          </a:prstGeom>
        </p:spPr>
        <p:txBody>
          <a:bodyPr/>
          <a:lstStyle>
            <a:lvl1pPr marL="571500" indent="-571500" algn="l">
              <a:buFont typeface="+mj-lt"/>
              <a:buAutoNum type="romanUcPeriod"/>
              <a:defRPr sz="2400" b="1"/>
            </a:lvl1pPr>
          </a:lstStyle>
          <a:p>
            <a:r>
              <a:rPr lang="pl-PL" dirty="0" err="1"/>
              <a:t>Title</a:t>
            </a:r>
            <a:r>
              <a:rPr lang="pl-PL" dirty="0"/>
              <a:t> of the </a:t>
            </a:r>
            <a:r>
              <a:rPr lang="pl-PL" dirty="0" err="1"/>
              <a:t>first</a:t>
            </a:r>
            <a:r>
              <a:rPr lang="pl-PL" dirty="0"/>
              <a:t> </a:t>
            </a:r>
            <a:r>
              <a:rPr lang="pl-PL" dirty="0" err="1"/>
              <a:t>chapter</a:t>
            </a:r>
            <a:endParaRPr lang="pl-PL" dirty="0"/>
          </a:p>
        </p:txBody>
      </p:sp>
      <p:sp>
        <p:nvSpPr>
          <p:cNvPr id="3" name="Content Placeholder 2"/>
          <p:cNvSpPr>
            <a:spLocks noGrp="1"/>
          </p:cNvSpPr>
          <p:nvPr>
            <p:ph idx="1" hasCustomPrompt="1"/>
          </p:nvPr>
        </p:nvSpPr>
        <p:spPr>
          <a:xfrm>
            <a:off x="457200" y="2122168"/>
            <a:ext cx="8229600" cy="3971127"/>
          </a:xfrm>
          <a:prstGeom prst="rect">
            <a:avLst/>
          </a:prstGeom>
        </p:spPr>
        <p:txBody>
          <a:bodyPr/>
          <a:lstStyle>
            <a:lvl1pPr marL="0" indent="0">
              <a:buFont typeface="+mj-lt"/>
              <a:buNone/>
              <a:defRPr sz="1800" baseline="0"/>
            </a:lvl1pPr>
            <a:lvl2pPr marL="742950" indent="-285750">
              <a:buFont typeface="Arial" panose="020B0604020202020204" pitchFamily="34" charset="0"/>
              <a:buChar char="•"/>
              <a:defRPr sz="1800"/>
            </a:lvl2pPr>
            <a:lvl3pPr>
              <a:defRPr sz="2000"/>
            </a:lvl3pPr>
            <a:lvl4pPr>
              <a:defRPr sz="1800"/>
            </a:lvl4pPr>
            <a:lvl5pPr>
              <a:defRPr sz="1800"/>
            </a:lvl5pPr>
          </a:lstStyle>
          <a:p>
            <a:pPr lvl="0"/>
            <a:r>
              <a:rPr lang="pl-PL" dirty="0" err="1"/>
              <a:t>Slide</a:t>
            </a:r>
            <a:r>
              <a:rPr lang="pl-PL" dirty="0"/>
              <a:t> </a:t>
            </a:r>
            <a:r>
              <a:rPr lang="pl-PL" dirty="0" err="1"/>
              <a:t>content</a:t>
            </a:r>
            <a:r>
              <a:rPr lang="pl-PL" dirty="0"/>
              <a:t>.</a:t>
            </a:r>
          </a:p>
          <a:p>
            <a:pPr lvl="0"/>
            <a:endParaRPr lang="pl-PL" dirty="0"/>
          </a:p>
        </p:txBody>
      </p:sp>
      <p:sp>
        <p:nvSpPr>
          <p:cNvPr id="23" name="Slide Number Placeholder 5">
            <a:extLst>
              <a:ext uri="{FF2B5EF4-FFF2-40B4-BE49-F238E27FC236}">
                <a16:creationId xmlns:a16="http://schemas.microsoft.com/office/drawing/2014/main" id="{97D3F04E-5CC7-4DA4-94D2-B7EFF4BD8182}"/>
              </a:ext>
            </a:extLst>
          </p:cNvPr>
          <p:cNvSpPr>
            <a:spLocks noGrp="1"/>
          </p:cNvSpPr>
          <p:nvPr>
            <p:ph type="sldNum" sz="quarter" idx="4"/>
          </p:nvPr>
        </p:nvSpPr>
        <p:spPr>
          <a:xfrm>
            <a:off x="6515100" y="6525344"/>
            <a:ext cx="2133600" cy="297467"/>
          </a:xfrm>
          <a:prstGeom prst="rect">
            <a:avLst/>
          </a:prstGeom>
        </p:spPr>
        <p:txBody>
          <a:bodyPr/>
          <a:lstStyle>
            <a:lvl1pPr>
              <a:defRPr sz="1400">
                <a:solidFill>
                  <a:schemeClr val="tx1">
                    <a:lumMod val="75000"/>
                    <a:lumOff val="25000"/>
                  </a:schemeClr>
                </a:solidFill>
              </a:defRPr>
            </a:lvl1pPr>
          </a:lstStyle>
          <a:p>
            <a:pPr algn="r">
              <a:defRPr/>
            </a:pPr>
            <a:fld id="{9AC15838-3CEE-42BC-9BB2-A054A9C27782}" type="slidenum">
              <a:rPr lang="pl-PL" altLang="pl-PL" smtClean="0"/>
              <a:pPr algn="r">
                <a:defRPr/>
              </a:pPr>
              <a:t>‹#›</a:t>
            </a:fld>
            <a:endParaRPr lang="pl-PL" altLang="pl-PL" dirty="0"/>
          </a:p>
        </p:txBody>
      </p:sp>
      <p:sp>
        <p:nvSpPr>
          <p:cNvPr id="5" name="Symbol zastępczy tekstu 4"/>
          <p:cNvSpPr>
            <a:spLocks noGrp="1"/>
          </p:cNvSpPr>
          <p:nvPr>
            <p:ph type="body" sz="quarter" idx="10" hasCustomPrompt="1"/>
          </p:nvPr>
        </p:nvSpPr>
        <p:spPr>
          <a:xfrm>
            <a:off x="1043608" y="1504628"/>
            <a:ext cx="7650005" cy="288925"/>
          </a:xfrm>
          <a:prstGeom prst="rect">
            <a:avLst/>
          </a:prstGeom>
        </p:spPr>
        <p:txBody>
          <a:bodyPr/>
          <a:lstStyle>
            <a:lvl1pPr marL="0" indent="0">
              <a:buNone/>
              <a:defRPr sz="2400">
                <a:solidFill>
                  <a:schemeClr val="bg1">
                    <a:lumMod val="50000"/>
                  </a:schemeClr>
                </a:solidFill>
              </a:defRPr>
            </a:lvl1pPr>
          </a:lstStyle>
          <a:p>
            <a:pPr lvl="0"/>
            <a:r>
              <a:rPr lang="pl-PL" dirty="0" err="1"/>
              <a:t>Slide</a:t>
            </a:r>
            <a:r>
              <a:rPr lang="pl-PL" dirty="0"/>
              <a:t> </a:t>
            </a:r>
            <a:r>
              <a:rPr lang="pl-PL" dirty="0" err="1"/>
              <a:t>name</a:t>
            </a:r>
            <a:endParaRPr lang="pl-PL" dirty="0"/>
          </a:p>
        </p:txBody>
      </p:sp>
      <p:sp>
        <p:nvSpPr>
          <p:cNvPr id="14" name="pole tekstowe 13"/>
          <p:cNvSpPr txBox="1"/>
          <p:nvPr userDrawn="1"/>
        </p:nvSpPr>
        <p:spPr>
          <a:xfrm>
            <a:off x="395536" y="6519547"/>
            <a:ext cx="1883668" cy="307777"/>
          </a:xfrm>
          <a:prstGeom prst="rect">
            <a:avLst/>
          </a:prstGeom>
          <a:noFill/>
        </p:spPr>
        <p:txBody>
          <a:bodyPr wrap="square" rtlCol="0">
            <a:spAutoFit/>
          </a:bodyPr>
          <a:lstStyle/>
          <a:p>
            <a:r>
              <a:rPr lang="pl-PL" sz="1400" dirty="0"/>
              <a:t>17-18</a:t>
            </a:r>
            <a:r>
              <a:rPr lang="pl-PL" sz="1400" baseline="30000" dirty="0"/>
              <a:t>th</a:t>
            </a:r>
            <a:r>
              <a:rPr lang="pl-PL" sz="1400" dirty="0"/>
              <a:t> of </a:t>
            </a:r>
            <a:r>
              <a:rPr lang="pl-PL" sz="1400" dirty="0" err="1"/>
              <a:t>April</a:t>
            </a:r>
            <a:r>
              <a:rPr lang="pl-PL" sz="1400" dirty="0"/>
              <a:t> 2018</a:t>
            </a:r>
          </a:p>
        </p:txBody>
      </p:sp>
    </p:spTree>
    <p:extLst>
      <p:ext uri="{BB962C8B-B14F-4D97-AF65-F5344CB8AC3E}">
        <p14:creationId xmlns:p14="http://schemas.microsoft.com/office/powerpoint/2010/main" val="1655784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ibliography">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85124" y="1196752"/>
            <a:ext cx="7772400" cy="646948"/>
          </a:xfrm>
          <a:prstGeom prst="rect">
            <a:avLst/>
          </a:prstGeom>
        </p:spPr>
        <p:txBody>
          <a:bodyPr anchor="t" anchorCtr="0"/>
          <a:lstStyle>
            <a:lvl1pPr marL="0" indent="0">
              <a:lnSpc>
                <a:spcPct val="80000"/>
              </a:lnSpc>
              <a:buNone/>
              <a:defRPr sz="2400" b="1"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dirty="0" err="1"/>
              <a:t>Title</a:t>
            </a:r>
            <a:r>
              <a:rPr lang="pl-PL" dirty="0"/>
              <a:t> of the </a:t>
            </a:r>
            <a:r>
              <a:rPr lang="pl-PL" dirty="0" err="1"/>
              <a:t>presentation</a:t>
            </a:r>
            <a:endParaRPr lang="en-US" dirty="0"/>
          </a:p>
        </p:txBody>
      </p:sp>
      <p:sp>
        <p:nvSpPr>
          <p:cNvPr id="11" name="Symbol zastępczy tekstu 10"/>
          <p:cNvSpPr>
            <a:spLocks noGrp="1"/>
          </p:cNvSpPr>
          <p:nvPr>
            <p:ph type="body" sz="quarter" idx="13" hasCustomPrompt="1"/>
          </p:nvPr>
        </p:nvSpPr>
        <p:spPr>
          <a:xfrm>
            <a:off x="485630" y="1844824"/>
            <a:ext cx="7771894" cy="431800"/>
          </a:xfrm>
          <a:prstGeom prst="rect">
            <a:avLst/>
          </a:prstGeom>
        </p:spPr>
        <p:txBody>
          <a:bodyPr/>
          <a:lstStyle>
            <a:lvl1pPr marL="0" indent="0">
              <a:buNone/>
              <a:defRPr sz="2000" baseline="0">
                <a:solidFill>
                  <a:srgbClr val="898989"/>
                </a:solidFill>
              </a:defRPr>
            </a:lvl1pPr>
            <a:lvl2pPr>
              <a:defRPr sz="2400"/>
            </a:lvl2pPr>
            <a:lvl3pPr>
              <a:defRPr sz="2000"/>
            </a:lvl3pPr>
            <a:lvl4pPr>
              <a:defRPr sz="1800"/>
            </a:lvl4pPr>
            <a:lvl5pPr>
              <a:defRPr sz="1800"/>
            </a:lvl5pPr>
          </a:lstStyle>
          <a:p>
            <a:pPr lvl="0"/>
            <a:r>
              <a:rPr lang="pl-PL" dirty="0"/>
              <a:t>Author / </a:t>
            </a:r>
            <a:r>
              <a:rPr lang="pl-PL" dirty="0" err="1"/>
              <a:t>authors</a:t>
            </a:r>
            <a:endParaRPr lang="pl-PL" dirty="0"/>
          </a:p>
        </p:txBody>
      </p:sp>
      <p:sp>
        <p:nvSpPr>
          <p:cNvPr id="12" name="Symbol zastępczy tekstu 10"/>
          <p:cNvSpPr>
            <a:spLocks noGrp="1"/>
          </p:cNvSpPr>
          <p:nvPr>
            <p:ph type="body" sz="quarter" idx="14" hasCustomPrompt="1"/>
          </p:nvPr>
        </p:nvSpPr>
        <p:spPr>
          <a:xfrm>
            <a:off x="485630" y="2193940"/>
            <a:ext cx="7771894" cy="370964"/>
          </a:xfrm>
          <a:prstGeom prst="rect">
            <a:avLst/>
          </a:prstGeom>
        </p:spPr>
        <p:txBody>
          <a:bodyPr/>
          <a:lstStyle>
            <a:lvl1pPr marL="0" indent="0">
              <a:buNone/>
              <a:defRPr sz="2000" baseline="0">
                <a:solidFill>
                  <a:srgbClr val="898989"/>
                </a:solidFill>
              </a:defRPr>
            </a:lvl1pPr>
            <a:lvl2pPr>
              <a:defRPr sz="2400"/>
            </a:lvl2pPr>
            <a:lvl3pPr>
              <a:defRPr sz="2000"/>
            </a:lvl3pPr>
            <a:lvl4pPr>
              <a:defRPr sz="1800"/>
            </a:lvl4pPr>
            <a:lvl5pPr>
              <a:defRPr sz="1800"/>
            </a:lvl5pPr>
          </a:lstStyle>
          <a:p>
            <a:pPr lvl="0"/>
            <a:r>
              <a:rPr lang="pl-PL" dirty="0" err="1"/>
              <a:t>Institution</a:t>
            </a:r>
            <a:endParaRPr lang="pl-PL" dirty="0"/>
          </a:p>
        </p:txBody>
      </p:sp>
      <p:sp>
        <p:nvSpPr>
          <p:cNvPr id="18" name="Slide Number Placeholder 5">
            <a:extLst>
              <a:ext uri="{FF2B5EF4-FFF2-40B4-BE49-F238E27FC236}">
                <a16:creationId xmlns:a16="http://schemas.microsoft.com/office/drawing/2014/main" id="{97D3F04E-5CC7-4DA4-94D2-B7EFF4BD8182}"/>
              </a:ext>
            </a:extLst>
          </p:cNvPr>
          <p:cNvSpPr>
            <a:spLocks noGrp="1"/>
          </p:cNvSpPr>
          <p:nvPr>
            <p:ph type="sldNum" sz="quarter" idx="4"/>
          </p:nvPr>
        </p:nvSpPr>
        <p:spPr>
          <a:xfrm>
            <a:off x="6515100" y="6525344"/>
            <a:ext cx="2133600" cy="297467"/>
          </a:xfrm>
          <a:prstGeom prst="rect">
            <a:avLst/>
          </a:prstGeom>
        </p:spPr>
        <p:txBody>
          <a:bodyPr/>
          <a:lstStyle>
            <a:lvl1pPr>
              <a:defRPr sz="1400">
                <a:solidFill>
                  <a:schemeClr val="tx1">
                    <a:lumMod val="75000"/>
                    <a:lumOff val="25000"/>
                  </a:schemeClr>
                </a:solidFill>
              </a:defRPr>
            </a:lvl1pPr>
          </a:lstStyle>
          <a:p>
            <a:pPr algn="r">
              <a:defRPr/>
            </a:pPr>
            <a:fld id="{9AC15838-3CEE-42BC-9BB2-A054A9C27782}" type="slidenum">
              <a:rPr lang="pl-PL" altLang="pl-PL" smtClean="0"/>
              <a:pPr algn="r">
                <a:defRPr/>
              </a:pPr>
              <a:t>‹#›</a:t>
            </a:fld>
            <a:endParaRPr lang="pl-PL" altLang="pl-PL" dirty="0"/>
          </a:p>
        </p:txBody>
      </p:sp>
      <p:sp>
        <p:nvSpPr>
          <p:cNvPr id="20" name="Symbol zastępczy tekstu 10"/>
          <p:cNvSpPr>
            <a:spLocks noGrp="1"/>
          </p:cNvSpPr>
          <p:nvPr>
            <p:ph type="body" sz="quarter" idx="15" hasCustomPrompt="1"/>
          </p:nvPr>
        </p:nvSpPr>
        <p:spPr>
          <a:xfrm>
            <a:off x="489366" y="3046443"/>
            <a:ext cx="7771894" cy="370964"/>
          </a:xfrm>
          <a:prstGeom prst="rect">
            <a:avLst/>
          </a:prstGeom>
        </p:spPr>
        <p:txBody>
          <a:bodyPr/>
          <a:lstStyle>
            <a:lvl1pPr marL="0" indent="0">
              <a:buNone/>
              <a:defRPr sz="1600" b="1" baseline="0">
                <a:solidFill>
                  <a:schemeClr val="tx1"/>
                </a:solidFill>
              </a:defRPr>
            </a:lvl1pPr>
            <a:lvl2pPr>
              <a:defRPr sz="2400"/>
            </a:lvl2pPr>
            <a:lvl3pPr>
              <a:defRPr sz="2000"/>
            </a:lvl3pPr>
            <a:lvl4pPr>
              <a:defRPr sz="1800"/>
            </a:lvl4pPr>
            <a:lvl5pPr>
              <a:defRPr sz="1800"/>
            </a:lvl5pPr>
          </a:lstStyle>
          <a:p>
            <a:pPr lvl="0"/>
            <a:r>
              <a:rPr lang="pl-PL" dirty="0" err="1"/>
              <a:t>Bibliography</a:t>
            </a:r>
            <a:endParaRPr lang="pl-PL" dirty="0"/>
          </a:p>
        </p:txBody>
      </p:sp>
      <p:sp>
        <p:nvSpPr>
          <p:cNvPr id="23" name="Symbol zastępczy tekstu 22"/>
          <p:cNvSpPr>
            <a:spLocks noGrp="1"/>
          </p:cNvSpPr>
          <p:nvPr>
            <p:ph type="body" sz="quarter" idx="16" hasCustomPrompt="1"/>
          </p:nvPr>
        </p:nvSpPr>
        <p:spPr>
          <a:xfrm>
            <a:off x="485775" y="3429000"/>
            <a:ext cx="7772400" cy="2663825"/>
          </a:xfrm>
          <a:prstGeom prst="rect">
            <a:avLst/>
          </a:prstGeom>
        </p:spPr>
        <p:txBody>
          <a:bodyPr/>
          <a:lstStyle>
            <a:lvl1pPr marL="171450" indent="-171450">
              <a:buFont typeface="Arial" panose="020B0604020202020204" pitchFamily="34" charset="0"/>
              <a:buChar char="•"/>
              <a:defRPr sz="1400" baseline="0"/>
            </a:lvl1pPr>
            <a:lvl2pPr>
              <a:defRPr sz="1200"/>
            </a:lvl2pPr>
            <a:lvl3pPr>
              <a:defRPr sz="1200"/>
            </a:lvl3pPr>
            <a:lvl4pPr>
              <a:defRPr sz="1200"/>
            </a:lvl4pPr>
            <a:lvl5pPr>
              <a:defRPr sz="1200"/>
            </a:lvl5pPr>
          </a:lstStyle>
          <a:p>
            <a:pPr lvl="0"/>
            <a:r>
              <a:rPr lang="pl-PL" dirty="0" err="1"/>
              <a:t>Position</a:t>
            </a:r>
            <a:r>
              <a:rPr lang="pl-PL" dirty="0"/>
              <a:t> 1.</a:t>
            </a:r>
          </a:p>
          <a:p>
            <a:pPr lvl="0"/>
            <a:r>
              <a:rPr lang="pl-PL" dirty="0" err="1"/>
              <a:t>Position</a:t>
            </a:r>
            <a:r>
              <a:rPr lang="pl-PL" dirty="0"/>
              <a:t> 2.</a:t>
            </a:r>
          </a:p>
          <a:p>
            <a:pPr lvl="0"/>
            <a:r>
              <a:rPr lang="pl-PL" dirty="0" err="1"/>
              <a:t>Position</a:t>
            </a:r>
            <a:r>
              <a:rPr lang="pl-PL" dirty="0"/>
              <a:t> 3.</a:t>
            </a:r>
          </a:p>
          <a:p>
            <a:pPr lvl="0"/>
            <a:r>
              <a:rPr lang="pl-PL" dirty="0" err="1"/>
              <a:t>Position</a:t>
            </a:r>
            <a:r>
              <a:rPr lang="pl-PL" dirty="0"/>
              <a:t> 4.</a:t>
            </a:r>
          </a:p>
          <a:p>
            <a:pPr lvl="0"/>
            <a:r>
              <a:rPr lang="pl-PL" dirty="0" err="1"/>
              <a:t>Position</a:t>
            </a:r>
            <a:r>
              <a:rPr lang="pl-PL" dirty="0"/>
              <a:t> 5.</a:t>
            </a:r>
          </a:p>
          <a:p>
            <a:pPr lvl="0"/>
            <a:r>
              <a:rPr lang="pl-PL" dirty="0" err="1"/>
              <a:t>Position</a:t>
            </a:r>
            <a:r>
              <a:rPr lang="pl-PL" dirty="0"/>
              <a:t> 6.</a:t>
            </a:r>
          </a:p>
        </p:txBody>
      </p:sp>
      <p:sp>
        <p:nvSpPr>
          <p:cNvPr id="25" name="pole tekstowe 24"/>
          <p:cNvSpPr txBox="1"/>
          <p:nvPr userDrawn="1"/>
        </p:nvSpPr>
        <p:spPr>
          <a:xfrm>
            <a:off x="395536" y="6519547"/>
            <a:ext cx="1883668" cy="307777"/>
          </a:xfrm>
          <a:prstGeom prst="rect">
            <a:avLst/>
          </a:prstGeom>
          <a:noFill/>
        </p:spPr>
        <p:txBody>
          <a:bodyPr wrap="square" rtlCol="0">
            <a:spAutoFit/>
          </a:bodyPr>
          <a:lstStyle/>
          <a:p>
            <a:r>
              <a:rPr lang="pl-PL" sz="1400" dirty="0"/>
              <a:t>17-18</a:t>
            </a:r>
            <a:r>
              <a:rPr lang="pl-PL" sz="1400" baseline="30000" dirty="0"/>
              <a:t>th</a:t>
            </a:r>
            <a:r>
              <a:rPr lang="pl-PL" sz="1400" dirty="0"/>
              <a:t> of </a:t>
            </a:r>
            <a:r>
              <a:rPr lang="pl-PL" sz="1400" dirty="0" err="1"/>
              <a:t>April</a:t>
            </a:r>
            <a:r>
              <a:rPr lang="pl-PL" sz="1400" dirty="0"/>
              <a:t> 2018</a:t>
            </a:r>
          </a:p>
        </p:txBody>
      </p:sp>
    </p:spTree>
    <p:extLst>
      <p:ext uri="{BB962C8B-B14F-4D97-AF65-F5344CB8AC3E}">
        <p14:creationId xmlns:p14="http://schemas.microsoft.com/office/powerpoint/2010/main" val="27285697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7" name="Prostokąt 6"/>
          <p:cNvSpPr/>
          <p:nvPr userDrawn="1"/>
        </p:nvSpPr>
        <p:spPr>
          <a:xfrm>
            <a:off x="0" y="6487116"/>
            <a:ext cx="9144000" cy="370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pl-PL" sz="12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1" r:id="rId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a:t>Wyznaczanie obciążeń aerodynamicznych samolotu </a:t>
            </a:r>
            <a:br>
              <a:rPr lang="pl-PL" dirty="0"/>
            </a:br>
            <a:r>
              <a:rPr lang="pl-PL" dirty="0"/>
              <a:t>z wykorzystaniem zapisów rejestratora lotu</a:t>
            </a:r>
          </a:p>
        </p:txBody>
      </p:sp>
      <p:sp>
        <p:nvSpPr>
          <p:cNvPr id="3" name="Podtytuł 2"/>
          <p:cNvSpPr>
            <a:spLocks noGrp="1"/>
          </p:cNvSpPr>
          <p:nvPr>
            <p:ph type="subTitle" idx="1"/>
          </p:nvPr>
        </p:nvSpPr>
        <p:spPr/>
        <p:txBody>
          <a:bodyPr/>
          <a:lstStyle/>
          <a:p>
            <a:r>
              <a:rPr lang="pl-PL" dirty="0"/>
              <a:t>Bartosz Dalba, Jerzy Manerowski</a:t>
            </a:r>
          </a:p>
        </p:txBody>
      </p:sp>
      <p:sp>
        <p:nvSpPr>
          <p:cNvPr id="4" name="Symbol zastępczy tekstu 3"/>
          <p:cNvSpPr>
            <a:spLocks noGrp="1"/>
          </p:cNvSpPr>
          <p:nvPr>
            <p:ph type="body" sz="quarter" idx="10"/>
          </p:nvPr>
        </p:nvSpPr>
        <p:spPr/>
        <p:txBody>
          <a:bodyPr/>
          <a:lstStyle/>
          <a:p>
            <a:r>
              <a:rPr lang="pl-PL" dirty="0"/>
              <a:t>Politechnika Warszawska, Wydział Transportu</a:t>
            </a:r>
          </a:p>
        </p:txBody>
      </p:sp>
      <p:sp>
        <p:nvSpPr>
          <p:cNvPr id="5" name="Symbol zastępczy tekstu 4"/>
          <p:cNvSpPr>
            <a:spLocks noGrp="1"/>
          </p:cNvSpPr>
          <p:nvPr>
            <p:ph type="body" sz="quarter" idx="11"/>
          </p:nvPr>
        </p:nvSpPr>
        <p:spPr/>
        <p:txBody>
          <a:bodyPr/>
          <a:lstStyle/>
          <a:p>
            <a:r>
              <a:rPr lang="pl-PL" dirty="0"/>
              <a:t>20.10.2020</a:t>
            </a:r>
          </a:p>
        </p:txBody>
      </p:sp>
    </p:spTree>
    <p:extLst>
      <p:ext uri="{BB962C8B-B14F-4D97-AF65-F5344CB8AC3E}">
        <p14:creationId xmlns:p14="http://schemas.microsoft.com/office/powerpoint/2010/main" val="3398900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algn="just"/>
            <a:r>
              <a:rPr lang="pl-PL" sz="1400" dirty="0"/>
              <a:t>	Działanie narzędzia zostało podzielone 6 segmentów funkcjonalnych. Pierwszy z nich ma na celu przetworzenie danych wejściowych do postaci dogodnej do przetwarzania, a więc wszystkie wartości zostają przekształcone do jednostek układu SI oraz wyznaczane są odpowiednie funkcje wielomianowe (dla prędkości </a:t>
            </a:r>
            <a:br>
              <a:rPr lang="pl-PL" sz="1400" dirty="0"/>
            </a:br>
            <a:r>
              <a:rPr lang="pl-PL" sz="1400" dirty="0"/>
              <a:t>i przyspieszenia w zależności od czasu).</a:t>
            </a:r>
          </a:p>
          <a:p>
            <a:pPr algn="just"/>
            <a:r>
              <a:rPr lang="pl-PL" sz="1400" dirty="0"/>
              <a:t>	Segment drugi ma na celu wyznaczenie wartości siły nośnej. W pierwszym etapie wyznaczana jest wartość współczynnika siły nośnej (dla wznoszenia z układu sił, dla rozbiegu – wartość aproksymowana) </a:t>
            </a:r>
            <a:br>
              <a:rPr lang="pl-PL" sz="1400" dirty="0"/>
            </a:br>
            <a:r>
              <a:rPr lang="pl-PL" sz="1400" dirty="0"/>
              <a:t>a następnie na jej podstawie obliczana jest samej siły.</a:t>
            </a:r>
          </a:p>
          <a:p>
            <a:pPr algn="just"/>
            <a:r>
              <a:rPr lang="pl-PL" sz="1400" dirty="0"/>
              <a:t>	Zadaniem segmentu trzeciego jest wyznaczenie siły tarcia pomiędzy kołami samolotu </a:t>
            </a:r>
            <a:br>
              <a:rPr lang="pl-PL" sz="1400" dirty="0"/>
            </a:br>
            <a:r>
              <a:rPr lang="pl-PL" sz="1400" dirty="0"/>
              <a:t>a nawierzchnią drogi startowej. W tym celu w pierwszej kolejności wyznaczana jest wartość siły nacisku, a więc siła ciężkości pomniejszona o wartość siły nośnej.</a:t>
            </a:r>
          </a:p>
          <a:p>
            <a:pPr algn="just"/>
            <a:r>
              <a:rPr lang="pl-PL" sz="1400" dirty="0"/>
              <a:t>	Czwarty segment jest bardzo zbliżony pod względem sposobu działania do segmentu drugiego, na tym etapie wyznaczana jest wartość siły oporu. Wartość tej siły obliczana jest na podstawie wartości współczynnika siły oporu.</a:t>
            </a:r>
          </a:p>
          <a:p>
            <a:pPr algn="just"/>
            <a:r>
              <a:rPr lang="pl-PL" sz="1400" dirty="0"/>
              <a:t>	Segment piąty jest ostatnim segmentem obliczeniowym utworzonego narzędzia i jego zadaniem jest </a:t>
            </a:r>
            <a:r>
              <a:rPr lang="pl-PL" sz="1400" dirty="0" err="1"/>
              <a:t>wyzanczenie</a:t>
            </a:r>
            <a:r>
              <a:rPr lang="pl-PL" sz="1400" dirty="0"/>
              <a:t> wartości siły aerodynamicznej.</a:t>
            </a:r>
          </a:p>
          <a:p>
            <a:pPr algn="just"/>
            <a:r>
              <a:rPr lang="pl-PL" sz="1400" dirty="0"/>
              <a:t>	Program zakończony jest segmentem szóstym, który poświęcony jest wypisaniu wyznaczonych wielkości i utworzeniu wykresów zmiany sił w czasie.</a:t>
            </a:r>
            <a:endParaRPr lang="pl-PL" sz="1100" dirty="0"/>
          </a:p>
        </p:txBody>
      </p:sp>
      <p:sp>
        <p:nvSpPr>
          <p:cNvPr id="4" name="Symbol zastępczy tekstu 3"/>
          <p:cNvSpPr>
            <a:spLocks noGrp="1"/>
          </p:cNvSpPr>
          <p:nvPr>
            <p:ph type="body" sz="quarter" idx="10"/>
          </p:nvPr>
        </p:nvSpPr>
        <p:spPr/>
        <p:txBody>
          <a:bodyPr/>
          <a:lstStyle/>
          <a:p>
            <a:r>
              <a:rPr lang="pl-PL" dirty="0"/>
              <a:t>Algorytm działania narzędzia</a:t>
            </a:r>
          </a:p>
        </p:txBody>
      </p:sp>
      <p:sp>
        <p:nvSpPr>
          <p:cNvPr id="5" name="Symbol zastępczy numeru slajdu 4"/>
          <p:cNvSpPr>
            <a:spLocks noGrp="1"/>
          </p:cNvSpPr>
          <p:nvPr>
            <p:ph type="sldNum" sz="quarter" idx="4"/>
          </p:nvPr>
        </p:nvSpPr>
        <p:spPr/>
        <p:txBody>
          <a:bodyPr/>
          <a:lstStyle/>
          <a:p>
            <a:pPr algn="r">
              <a:defRPr/>
            </a:pPr>
            <a:fld id="{9AC15838-3CEE-42BC-9BB2-A054A9C27782}" type="slidenum">
              <a:rPr lang="pl-PL" altLang="pl-PL" smtClean="0"/>
              <a:pPr algn="r">
                <a:defRPr/>
              </a:pPr>
              <a:t>10</a:t>
            </a:fld>
            <a:endParaRPr lang="pl-PL" altLang="pl-PL" dirty="0"/>
          </a:p>
        </p:txBody>
      </p:sp>
      <p:sp>
        <p:nvSpPr>
          <p:cNvPr id="10" name="Tytuł 1">
            <a:extLst>
              <a:ext uri="{FF2B5EF4-FFF2-40B4-BE49-F238E27FC236}">
                <a16:creationId xmlns:a16="http://schemas.microsoft.com/office/drawing/2014/main" id="{EAAE066D-9F31-4047-9A24-5F2420D21E83}"/>
              </a:ext>
            </a:extLst>
          </p:cNvPr>
          <p:cNvSpPr>
            <a:spLocks noGrp="1"/>
          </p:cNvSpPr>
          <p:nvPr>
            <p:ph type="title"/>
          </p:nvPr>
        </p:nvSpPr>
        <p:spPr>
          <a:xfrm>
            <a:off x="460400" y="1124744"/>
            <a:ext cx="8229600" cy="401516"/>
          </a:xfrm>
        </p:spPr>
        <p:txBody>
          <a:bodyPr/>
          <a:lstStyle/>
          <a:p>
            <a:pPr>
              <a:buFont typeface="+mj-lt"/>
              <a:buAutoNum type="romanUcPeriod" startAt="3"/>
            </a:pPr>
            <a:r>
              <a:rPr lang="pl-PL" dirty="0"/>
              <a:t>Wyznaczenie obciążeń aerodynamicznych</a:t>
            </a:r>
          </a:p>
        </p:txBody>
      </p:sp>
    </p:spTree>
    <p:extLst>
      <p:ext uri="{BB962C8B-B14F-4D97-AF65-F5344CB8AC3E}">
        <p14:creationId xmlns:p14="http://schemas.microsoft.com/office/powerpoint/2010/main" val="1793340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buFont typeface="+mj-lt"/>
              <a:buAutoNum type="romanUcPeriod" startAt="3"/>
            </a:pPr>
            <a:r>
              <a:rPr lang="pl-PL" dirty="0"/>
              <a:t>Wyznaczenie obciążeń aerodynamicznych</a:t>
            </a:r>
          </a:p>
        </p:txBody>
      </p:sp>
      <p:sp>
        <p:nvSpPr>
          <p:cNvPr id="3" name="Symbol zastępczy zawartości 2"/>
          <p:cNvSpPr>
            <a:spLocks noGrp="1"/>
          </p:cNvSpPr>
          <p:nvPr>
            <p:ph idx="1"/>
          </p:nvPr>
        </p:nvSpPr>
        <p:spPr>
          <a:xfrm>
            <a:off x="457200" y="2122168"/>
            <a:ext cx="3960000" cy="3971127"/>
          </a:xfrm>
        </p:spPr>
        <p:txBody>
          <a:bodyPr/>
          <a:lstStyle/>
          <a:p>
            <a:pPr algn="just"/>
            <a:r>
              <a:rPr lang="pl-PL" sz="1400" dirty="0"/>
              <a:t>	Analizując przebiegi czasowe sił można określić, że wraz ze wzrostem prędkości z jaką poruszał się samolot, wzrastają wartości sił nośnej </a:t>
            </a:r>
            <a:br>
              <a:rPr lang="pl-PL" sz="1400" dirty="0"/>
            </a:br>
            <a:r>
              <a:rPr lang="pl-PL" sz="1400" dirty="0"/>
              <a:t>i oporu, a co za tym idzie, również ich wypadkowej, czyli siły aerodynamicznej. Najmniejszymi wartościami charakteryzuje się siła tarcia pomiędzy kołami samolotu, a nawierzchnią drogi startowej. Wartość tej siły osiąga swoje maksimum w chwili, gdy samolot dopiero rozpoczyna rozbieg. Wraz ze wzrostem prędkości, a tym samym wzrostem siły nośnej i zmniejszeniem siły nacisku, siła tarcia maleje.</a:t>
            </a:r>
          </a:p>
        </p:txBody>
      </p:sp>
      <p:sp>
        <p:nvSpPr>
          <p:cNvPr id="4" name="Symbol zastępczy tekstu 3"/>
          <p:cNvSpPr>
            <a:spLocks noGrp="1"/>
          </p:cNvSpPr>
          <p:nvPr>
            <p:ph type="body" sz="quarter" idx="10"/>
          </p:nvPr>
        </p:nvSpPr>
        <p:spPr/>
        <p:txBody>
          <a:bodyPr/>
          <a:lstStyle/>
          <a:p>
            <a:r>
              <a:rPr lang="pl-PL" dirty="0"/>
              <a:t>Wyniki</a:t>
            </a:r>
          </a:p>
        </p:txBody>
      </p:sp>
      <p:sp>
        <p:nvSpPr>
          <p:cNvPr id="5" name="Symbol zastępczy numeru slajdu 4"/>
          <p:cNvSpPr>
            <a:spLocks noGrp="1"/>
          </p:cNvSpPr>
          <p:nvPr>
            <p:ph type="sldNum" sz="quarter" idx="4"/>
          </p:nvPr>
        </p:nvSpPr>
        <p:spPr/>
        <p:txBody>
          <a:bodyPr/>
          <a:lstStyle/>
          <a:p>
            <a:pPr algn="r">
              <a:defRPr/>
            </a:pPr>
            <a:fld id="{9AC15838-3CEE-42BC-9BB2-A054A9C27782}" type="slidenum">
              <a:rPr lang="pl-PL" altLang="pl-PL" smtClean="0"/>
              <a:pPr algn="r">
                <a:defRPr/>
              </a:pPr>
              <a:t>11</a:t>
            </a:fld>
            <a:endParaRPr lang="pl-PL" altLang="pl-PL" dirty="0"/>
          </a:p>
        </p:txBody>
      </p:sp>
      <p:pic>
        <p:nvPicPr>
          <p:cNvPr id="7" name="Picture 6">
            <a:extLst>
              <a:ext uri="{FF2B5EF4-FFF2-40B4-BE49-F238E27FC236}">
                <a16:creationId xmlns:a16="http://schemas.microsoft.com/office/drawing/2014/main" id="{CB966970-776F-48BE-9EF0-503666EB9C7F}"/>
              </a:ext>
            </a:extLst>
          </p:cNvPr>
          <p:cNvPicPr>
            <a:picLocks noChangeAspect="1"/>
          </p:cNvPicPr>
          <p:nvPr/>
        </p:nvPicPr>
        <p:blipFill>
          <a:blip r:embed="rId3"/>
          <a:stretch>
            <a:fillRect/>
          </a:stretch>
        </p:blipFill>
        <p:spPr>
          <a:xfrm>
            <a:off x="4417200" y="2122168"/>
            <a:ext cx="4269600" cy="2499407"/>
          </a:xfrm>
          <a:prstGeom prst="rect">
            <a:avLst/>
          </a:prstGeom>
        </p:spPr>
      </p:pic>
      <p:sp>
        <p:nvSpPr>
          <p:cNvPr id="8" name="Symbol zastępczy zawartości 2">
            <a:extLst>
              <a:ext uri="{FF2B5EF4-FFF2-40B4-BE49-F238E27FC236}">
                <a16:creationId xmlns:a16="http://schemas.microsoft.com/office/drawing/2014/main" id="{9F5363E3-7AB7-4143-8597-FE019B03191A}"/>
              </a:ext>
            </a:extLst>
          </p:cNvPr>
          <p:cNvSpPr txBox="1">
            <a:spLocks/>
          </p:cNvSpPr>
          <p:nvPr/>
        </p:nvSpPr>
        <p:spPr>
          <a:xfrm>
            <a:off x="4417200" y="4813919"/>
            <a:ext cx="4276413" cy="362344"/>
          </a:xfrm>
          <a:prstGeom prst="rect">
            <a:avLst/>
          </a:prstGeom>
        </p:spPr>
        <p:txBody>
          <a:bodyPr/>
          <a:lstStyle>
            <a:lvl1pPr marL="0" indent="0" algn="l" rtl="0" eaLnBrk="0" fontAlgn="base" hangingPunct="0">
              <a:spcBef>
                <a:spcPct val="20000"/>
              </a:spcBef>
              <a:spcAft>
                <a:spcPct val="0"/>
              </a:spcAft>
              <a:buFont typeface="+mj-lt"/>
              <a:buNone/>
              <a:defRPr sz="1800" kern="1200" baseline="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l-PL" sz="1000" b="1" dirty="0"/>
              <a:t>Rys. 2.</a:t>
            </a:r>
            <a:r>
              <a:rPr lang="pl-PL" sz="1000" dirty="0"/>
              <a:t> Zmiany sił w czasie wykonywania operacji startu, źródło: opracowanie własne</a:t>
            </a:r>
          </a:p>
        </p:txBody>
      </p:sp>
    </p:spTree>
    <p:extLst>
      <p:ext uri="{BB962C8B-B14F-4D97-AF65-F5344CB8AC3E}">
        <p14:creationId xmlns:p14="http://schemas.microsoft.com/office/powerpoint/2010/main" val="3305431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buFont typeface="+mj-lt"/>
              <a:buAutoNum type="romanUcPeriod" startAt="4"/>
            </a:pPr>
            <a:r>
              <a:rPr lang="pl-PL" dirty="0"/>
              <a:t>Podsumowanie i wnioski</a:t>
            </a:r>
          </a:p>
        </p:txBody>
      </p:sp>
      <p:sp>
        <p:nvSpPr>
          <p:cNvPr id="3" name="Symbol zastępczy zawartości 2"/>
          <p:cNvSpPr>
            <a:spLocks noGrp="1"/>
          </p:cNvSpPr>
          <p:nvPr>
            <p:ph idx="1"/>
          </p:nvPr>
        </p:nvSpPr>
        <p:spPr/>
        <p:txBody>
          <a:bodyPr/>
          <a:lstStyle/>
          <a:p>
            <a:pPr algn="just"/>
            <a:r>
              <a:rPr lang="pl-PL" sz="1400" dirty="0"/>
              <a:t>	Obciążenia aerodynamiczne działające na samolot są wielkościami, których wartości można wyznaczyć na podstawie parametrów lotu. Stworzone na potrzeby pracy narzędzie wyznacza wartości obciążeń na podstawie zapisów parametrów lotu pochodzących z systemu rejestracji S2-3a oraz równań z zakresu eksperymentalnej mechaniki lotu. Budowa równań opisujących zmiany poszczególnych sił była możliwa dzięki poprawnemu określeniu mierzonych parametrów, w szczególności jednostek w jakich zostały zapisane</a:t>
            </a:r>
          </a:p>
          <a:p>
            <a:pPr algn="just"/>
            <a:r>
              <a:rPr lang="pl-PL" sz="1400" dirty="0"/>
              <a:t>	Analiza wyników wykazała, że w trakcie operacji startu zachodzą znaczące zmiany w wartościach sił oddziałujących na samolot. Jest to szczególnie zauważalne przy przejściu samolotu z fazy rozbiegu do wznoszenia – w tym zakresie widoczne są największe zmiany w obliczonych siłach. Wszystkie zmiany są spowodowane dużymi zmianami w wartościach parametrów lotu, które są obserwowalne w całym zapisie. 	W opinii autorów opracowane oprogramowanie może być wykorzystane zarówno w pracy zespołów Obiektywnej Kontroli Lotów, jak również w celach szkoleniowych jako narzędzie pozwalające na zrozumienie powiązań pomiędzy parametrami lotu a obciążeniami aerodynamicznymi. Wprowadzenie oprogramowania na etapie szkolenia mogłoby podwyższyć poziom wyszkolenia personelu latającego.</a:t>
            </a:r>
          </a:p>
          <a:p>
            <a:pPr algn="just"/>
            <a:r>
              <a:rPr lang="pl-PL" sz="1400" dirty="0"/>
              <a:t>	Opracowane narzędzie mogłoby zostać rozwijane o implementację kolejnych parametrów lotu, które pozwoliłyby na jeszcze lepsze określenie obciążeń. Zakres zastosowania mógłby również zostać rozszerzony o inne typy samolotów – również te należące do lotnictwa cywilnego. </a:t>
            </a:r>
          </a:p>
        </p:txBody>
      </p:sp>
      <p:sp>
        <p:nvSpPr>
          <p:cNvPr id="5" name="Symbol zastępczy numeru slajdu 4"/>
          <p:cNvSpPr>
            <a:spLocks noGrp="1"/>
          </p:cNvSpPr>
          <p:nvPr>
            <p:ph type="sldNum" sz="quarter" idx="4"/>
          </p:nvPr>
        </p:nvSpPr>
        <p:spPr/>
        <p:txBody>
          <a:bodyPr/>
          <a:lstStyle/>
          <a:p>
            <a:pPr algn="r">
              <a:defRPr/>
            </a:pPr>
            <a:fld id="{9AC15838-3CEE-42BC-9BB2-A054A9C27782}" type="slidenum">
              <a:rPr lang="pl-PL" altLang="pl-PL" smtClean="0"/>
              <a:pPr algn="r">
                <a:defRPr/>
              </a:pPr>
              <a:t>12</a:t>
            </a:fld>
            <a:endParaRPr lang="pl-PL" altLang="pl-PL" dirty="0"/>
          </a:p>
        </p:txBody>
      </p:sp>
    </p:spTree>
    <p:extLst>
      <p:ext uri="{BB962C8B-B14F-4D97-AF65-F5344CB8AC3E}">
        <p14:creationId xmlns:p14="http://schemas.microsoft.com/office/powerpoint/2010/main" val="1900539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ymbol zastępczy tekstu 1"/>
          <p:cNvSpPr>
            <a:spLocks noGrp="1"/>
          </p:cNvSpPr>
          <p:nvPr>
            <p:ph type="body" idx="1"/>
          </p:nvPr>
        </p:nvSpPr>
        <p:spPr/>
        <p:txBody>
          <a:bodyPr/>
          <a:lstStyle/>
          <a:p>
            <a:r>
              <a:rPr lang="pl-PL" dirty="0"/>
              <a:t>Wyznaczanie obciążeń aerodynamicznych samolotu </a:t>
            </a:r>
            <a:br>
              <a:rPr lang="pl-PL" dirty="0"/>
            </a:br>
            <a:r>
              <a:rPr lang="pl-PL" dirty="0"/>
              <a:t>z wykorzystaniem zapisów rejestratora lotu</a:t>
            </a:r>
          </a:p>
        </p:txBody>
      </p:sp>
      <p:sp>
        <p:nvSpPr>
          <p:cNvPr id="3" name="Symbol zastępczy tekstu 2"/>
          <p:cNvSpPr>
            <a:spLocks noGrp="1"/>
          </p:cNvSpPr>
          <p:nvPr>
            <p:ph type="body" sz="quarter" idx="13"/>
          </p:nvPr>
        </p:nvSpPr>
        <p:spPr/>
        <p:txBody>
          <a:bodyPr/>
          <a:lstStyle/>
          <a:p>
            <a:r>
              <a:rPr lang="pl-PL" dirty="0"/>
              <a:t>Bartosz Dalba, Jerzy Manerowski</a:t>
            </a:r>
          </a:p>
        </p:txBody>
      </p:sp>
      <p:sp>
        <p:nvSpPr>
          <p:cNvPr id="4" name="Symbol zastępczy tekstu 3"/>
          <p:cNvSpPr>
            <a:spLocks noGrp="1"/>
          </p:cNvSpPr>
          <p:nvPr>
            <p:ph type="body" sz="quarter" idx="14"/>
          </p:nvPr>
        </p:nvSpPr>
        <p:spPr/>
        <p:txBody>
          <a:bodyPr/>
          <a:lstStyle/>
          <a:p>
            <a:r>
              <a:rPr lang="pl-PL" dirty="0"/>
              <a:t>Politechnika Warszawska, Wydział Transportu</a:t>
            </a:r>
          </a:p>
        </p:txBody>
      </p:sp>
      <p:sp>
        <p:nvSpPr>
          <p:cNvPr id="5" name="Symbol zastępczy tekstu 4"/>
          <p:cNvSpPr>
            <a:spLocks noGrp="1"/>
          </p:cNvSpPr>
          <p:nvPr>
            <p:ph type="body" sz="quarter" idx="15"/>
          </p:nvPr>
        </p:nvSpPr>
        <p:spPr/>
        <p:txBody>
          <a:bodyPr/>
          <a:lstStyle/>
          <a:p>
            <a:r>
              <a:rPr lang="pl-PL" dirty="0"/>
              <a:t>Bibliografia</a:t>
            </a:r>
          </a:p>
        </p:txBody>
      </p:sp>
      <p:sp>
        <p:nvSpPr>
          <p:cNvPr id="6" name="Symbol zastępczy tekstu 5"/>
          <p:cNvSpPr>
            <a:spLocks noGrp="1"/>
          </p:cNvSpPr>
          <p:nvPr>
            <p:ph type="body" sz="quarter" idx="16"/>
          </p:nvPr>
        </p:nvSpPr>
        <p:spPr/>
        <p:txBody>
          <a:bodyPr/>
          <a:lstStyle/>
          <a:p>
            <a:pPr marL="228600" lvl="0" indent="-228600">
              <a:buFont typeface="+mj-lt"/>
              <a:buAutoNum type="arabicPeriod"/>
            </a:pPr>
            <a:r>
              <a:rPr lang="pl-PL" sz="1100" dirty="0" err="1"/>
              <a:t>Abłamowicz</a:t>
            </a:r>
            <a:r>
              <a:rPr lang="pl-PL" sz="1100" dirty="0"/>
              <a:t>, A., Nowakowski, W. (1980). Podstawy Aerodynamiki i Mechaniki Lotu, Wydawnictwa Komunikacji i Łączności</a:t>
            </a:r>
          </a:p>
          <a:p>
            <a:pPr marL="228600" lvl="0" indent="-228600">
              <a:buFont typeface="+mj-lt"/>
              <a:buAutoNum type="arabicPeriod"/>
            </a:pPr>
            <a:r>
              <a:rPr lang="pl-PL" sz="1100" dirty="0"/>
              <a:t>Federal Aviation Administration, U.S. </a:t>
            </a:r>
            <a:r>
              <a:rPr lang="pl-PL" sz="1100" dirty="0" err="1"/>
              <a:t>Department</a:t>
            </a:r>
            <a:r>
              <a:rPr lang="pl-PL" sz="1100" dirty="0"/>
              <a:t> of </a:t>
            </a:r>
            <a:r>
              <a:rPr lang="pl-PL" sz="1100" dirty="0" err="1"/>
              <a:t>Transportation</a:t>
            </a:r>
            <a:r>
              <a:rPr lang="pl-PL" sz="1100" dirty="0"/>
              <a:t> (2003), </a:t>
            </a:r>
            <a:r>
              <a:rPr lang="pl-PL" sz="1100" dirty="0" err="1"/>
              <a:t>Pilot’s</a:t>
            </a:r>
            <a:r>
              <a:rPr lang="pl-PL" sz="1100" dirty="0"/>
              <a:t> </a:t>
            </a:r>
            <a:r>
              <a:rPr lang="pl-PL" sz="1100" dirty="0" err="1"/>
              <a:t>Handbook</a:t>
            </a:r>
            <a:r>
              <a:rPr lang="pl-PL" sz="1100" dirty="0"/>
              <a:t> of </a:t>
            </a:r>
            <a:r>
              <a:rPr lang="pl-PL" sz="1100" dirty="0" err="1"/>
              <a:t>Aeronautical</a:t>
            </a:r>
            <a:r>
              <a:rPr lang="pl-PL" sz="1100" dirty="0"/>
              <a:t> Knowledge, </a:t>
            </a:r>
            <a:br>
              <a:rPr lang="pl-PL" sz="1100" dirty="0"/>
            </a:br>
            <a:r>
              <a:rPr lang="pl-PL" sz="1100" dirty="0"/>
              <a:t>FAA-H-8083-25</a:t>
            </a:r>
          </a:p>
          <a:p>
            <a:pPr marL="228600" lvl="0" indent="-228600">
              <a:buFont typeface="+mj-lt"/>
              <a:buAutoNum type="arabicPeriod"/>
            </a:pPr>
            <a:r>
              <a:rPr lang="pl-PL" sz="1100" dirty="0"/>
              <a:t>Kozakiewicz, A. (2009), Analiza porównawcza turbinowych silników odrzutowych samolotów bojowych obecnie użytkowanych </a:t>
            </a:r>
            <a:br>
              <a:rPr lang="pl-PL" sz="1100" dirty="0"/>
            </a:br>
            <a:r>
              <a:rPr lang="pl-PL" sz="1100" dirty="0"/>
              <a:t>w RP, Biuletyn WAT, Vol. LVII, Nr 2, 65-83</a:t>
            </a:r>
          </a:p>
          <a:p>
            <a:pPr marL="228600" lvl="0" indent="-228600">
              <a:buFont typeface="+mj-lt"/>
              <a:buAutoNum type="arabicPeriod"/>
            </a:pPr>
            <a:r>
              <a:rPr lang="pl-PL" sz="1100" dirty="0"/>
              <a:t>Kozłowski, M. (2015), Porty Lotnicze – infrastruktura, eksploatacja i zarządzanie, </a:t>
            </a:r>
            <a:r>
              <a:rPr lang="pl-PL" sz="1100" dirty="0" err="1"/>
              <a:t>preskrypt</a:t>
            </a:r>
            <a:r>
              <a:rPr lang="pl-PL" sz="1100" dirty="0"/>
              <a:t> WTPW, OWPW</a:t>
            </a:r>
          </a:p>
          <a:p>
            <a:pPr marL="228600" lvl="0" indent="-228600">
              <a:buFont typeface="+mj-lt"/>
              <a:buAutoNum type="arabicPeriod"/>
            </a:pPr>
            <a:r>
              <a:rPr lang="pl-PL" sz="1100" dirty="0" err="1"/>
              <a:t>Luftwaffenmaterialkommando</a:t>
            </a:r>
            <a:r>
              <a:rPr lang="pl-PL" sz="1100" dirty="0"/>
              <a:t>, </a:t>
            </a:r>
            <a:r>
              <a:rPr lang="pl-PL" sz="1100" dirty="0" err="1"/>
              <a:t>Bundesministerium</a:t>
            </a:r>
            <a:r>
              <a:rPr lang="pl-PL" sz="1100" dirty="0"/>
              <a:t> der </a:t>
            </a:r>
            <a:r>
              <a:rPr lang="pl-PL" sz="1100" dirty="0" err="1"/>
              <a:t>Verteidigung</a:t>
            </a:r>
            <a:r>
              <a:rPr lang="pl-PL" sz="1100" dirty="0"/>
              <a:t>, </a:t>
            </a:r>
            <a:r>
              <a:rPr lang="pl-PL" sz="1100" dirty="0" err="1"/>
              <a:t>Führungsstab</a:t>
            </a:r>
            <a:r>
              <a:rPr lang="pl-PL" sz="1100" dirty="0"/>
              <a:t> der Luftwaffe (1994), Flight Manual MiG-29, GAF T.O. 1F-MIG29-1</a:t>
            </a:r>
          </a:p>
          <a:p>
            <a:pPr marL="228600" lvl="0" indent="-228600">
              <a:buFont typeface="+mj-lt"/>
              <a:buAutoNum type="arabicPeriod"/>
            </a:pPr>
            <a:r>
              <a:rPr lang="pl-PL" sz="1100" dirty="0"/>
              <a:t>Olejnik, A., </a:t>
            </a:r>
            <a:r>
              <a:rPr lang="pl-PL" sz="1100" dirty="0" err="1"/>
              <a:t>Kiszkowiak</a:t>
            </a:r>
            <a:r>
              <a:rPr lang="pl-PL" sz="1100" dirty="0"/>
              <a:t>, Ł., </a:t>
            </a:r>
            <a:r>
              <a:rPr lang="pl-PL" sz="1100" dirty="0" err="1"/>
              <a:t>Figat</a:t>
            </a:r>
            <a:r>
              <a:rPr lang="pl-PL" sz="1100" dirty="0"/>
              <a:t>, M. (2011), Numeryczna analiza obciążeń aerodynamicznych samolotu MiG-29, Mechanik, Tom 84, Zeszyt 7, 645-656</a:t>
            </a:r>
          </a:p>
          <a:p>
            <a:pPr marL="228600" lvl="0" indent="-228600">
              <a:buFont typeface="+mj-lt"/>
              <a:buAutoNum type="arabicPeriod"/>
            </a:pPr>
            <a:r>
              <a:rPr lang="pl-PL" sz="1100" dirty="0"/>
              <a:t>Olejnik, A., Krzyżanowski, A., Kachel, S., Frant, M., Makowski, W., Skrodzki, C. (2007), Doświadczalne charakterystyki aerodynamiczne modelu samolotu F-16 w opływie symetrycznym, Biuletyn WAT, Vol. LVI, Nr 1, 25-56</a:t>
            </a:r>
          </a:p>
        </p:txBody>
      </p:sp>
      <p:sp>
        <p:nvSpPr>
          <p:cNvPr id="7" name="Symbol zastępczy numeru slajdu 6"/>
          <p:cNvSpPr>
            <a:spLocks noGrp="1"/>
          </p:cNvSpPr>
          <p:nvPr>
            <p:ph type="sldNum" sz="quarter" idx="4"/>
          </p:nvPr>
        </p:nvSpPr>
        <p:spPr/>
        <p:txBody>
          <a:bodyPr/>
          <a:lstStyle/>
          <a:p>
            <a:pPr algn="r">
              <a:defRPr/>
            </a:pPr>
            <a:fld id="{9AC15838-3CEE-42BC-9BB2-A054A9C27782}" type="slidenum">
              <a:rPr lang="pl-PL" altLang="pl-PL" smtClean="0"/>
              <a:pPr algn="r">
                <a:defRPr/>
              </a:pPr>
              <a:t>13</a:t>
            </a:fld>
            <a:endParaRPr lang="pl-PL" altLang="pl-PL" dirty="0"/>
          </a:p>
        </p:txBody>
      </p:sp>
    </p:spTree>
    <p:extLst>
      <p:ext uri="{BB962C8B-B14F-4D97-AF65-F5344CB8AC3E}">
        <p14:creationId xmlns:p14="http://schemas.microsoft.com/office/powerpoint/2010/main" val="1636586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Plan pracy</a:t>
            </a:r>
          </a:p>
        </p:txBody>
      </p:sp>
      <p:sp>
        <p:nvSpPr>
          <p:cNvPr id="3" name="Symbol zastępczy zawartości 2"/>
          <p:cNvSpPr>
            <a:spLocks noGrp="1"/>
          </p:cNvSpPr>
          <p:nvPr>
            <p:ph idx="1"/>
          </p:nvPr>
        </p:nvSpPr>
        <p:spPr/>
        <p:txBody>
          <a:bodyPr/>
          <a:lstStyle/>
          <a:p>
            <a:pPr lvl="0"/>
            <a:r>
              <a:rPr lang="pl-PL" dirty="0"/>
              <a:t>Wprowadzenie</a:t>
            </a:r>
          </a:p>
          <a:p>
            <a:pPr lvl="0"/>
            <a:r>
              <a:rPr lang="pl-PL" dirty="0"/>
              <a:t>Dane wejściowe</a:t>
            </a:r>
          </a:p>
          <a:p>
            <a:pPr lvl="1"/>
            <a:r>
              <a:rPr lang="pl-PL" dirty="0"/>
              <a:t>Zapisy z rejestratora parametrów lotu</a:t>
            </a:r>
          </a:p>
          <a:p>
            <a:pPr lvl="1"/>
            <a:r>
              <a:rPr lang="pl-PL" dirty="0"/>
              <a:t>Badany statek powietrzny</a:t>
            </a:r>
          </a:p>
          <a:p>
            <a:pPr lvl="0"/>
            <a:r>
              <a:rPr lang="pl-PL" dirty="0"/>
              <a:t>Wyznaczenie obciążeń aerodynamicznych</a:t>
            </a:r>
          </a:p>
          <a:p>
            <a:pPr lvl="1"/>
            <a:r>
              <a:rPr lang="pl-PL" dirty="0"/>
              <a:t>Siły działające na samolot w trakcie startu</a:t>
            </a:r>
          </a:p>
          <a:p>
            <a:pPr lvl="1"/>
            <a:r>
              <a:rPr lang="pl-PL" dirty="0"/>
              <a:t>Równania ruchu samolotu</a:t>
            </a:r>
          </a:p>
          <a:p>
            <a:pPr lvl="1"/>
            <a:r>
              <a:rPr lang="pl-PL" dirty="0"/>
              <a:t>Algorytm działania narzędzia</a:t>
            </a:r>
          </a:p>
          <a:p>
            <a:pPr lvl="1"/>
            <a:r>
              <a:rPr lang="pl-PL" dirty="0"/>
              <a:t>Wyniki</a:t>
            </a:r>
          </a:p>
          <a:p>
            <a:pPr lvl="0"/>
            <a:r>
              <a:rPr lang="pl-PL" dirty="0"/>
              <a:t>Podsumowanie i wnioski</a:t>
            </a:r>
          </a:p>
          <a:p>
            <a:pPr lvl="0"/>
            <a:endParaRPr lang="pl-PL" dirty="0"/>
          </a:p>
        </p:txBody>
      </p:sp>
      <p:sp>
        <p:nvSpPr>
          <p:cNvPr id="4" name="Symbol zastępczy numeru slajdu 3"/>
          <p:cNvSpPr>
            <a:spLocks noGrp="1"/>
          </p:cNvSpPr>
          <p:nvPr>
            <p:ph type="sldNum" sz="quarter" idx="4"/>
          </p:nvPr>
        </p:nvSpPr>
        <p:spPr>
          <a:xfrm>
            <a:off x="6515100" y="6525344"/>
            <a:ext cx="2133600" cy="365125"/>
          </a:xfrm>
          <a:prstGeom prst="rect">
            <a:avLst/>
          </a:prstGeom>
        </p:spPr>
        <p:txBody>
          <a:bodyPr/>
          <a:lstStyle/>
          <a:p>
            <a:pPr algn="r">
              <a:defRPr/>
            </a:pPr>
            <a:fld id="{9AC15838-3CEE-42BC-9BB2-A054A9C27782}" type="slidenum">
              <a:rPr lang="pl-PL" altLang="pl-PL" smtClean="0"/>
              <a:pPr algn="r">
                <a:defRPr/>
              </a:pPr>
              <a:t>2</a:t>
            </a:fld>
            <a:endParaRPr lang="pl-PL" altLang="pl-PL" dirty="0"/>
          </a:p>
        </p:txBody>
      </p:sp>
    </p:spTree>
    <p:extLst>
      <p:ext uri="{BB962C8B-B14F-4D97-AF65-F5344CB8AC3E}">
        <p14:creationId xmlns:p14="http://schemas.microsoft.com/office/powerpoint/2010/main" val="3259574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Wprowadzenie</a:t>
            </a:r>
          </a:p>
        </p:txBody>
      </p:sp>
      <p:sp>
        <p:nvSpPr>
          <p:cNvPr id="3" name="Symbol zastępczy zawartości 2"/>
          <p:cNvSpPr>
            <a:spLocks noGrp="1"/>
          </p:cNvSpPr>
          <p:nvPr>
            <p:ph idx="1"/>
          </p:nvPr>
        </p:nvSpPr>
        <p:spPr/>
        <p:txBody>
          <a:bodyPr/>
          <a:lstStyle/>
          <a:p>
            <a:pPr algn="just"/>
            <a:r>
              <a:rPr lang="pl-PL" sz="1400" dirty="0"/>
              <a:t>	Koordynacja użycia mocy silników i powierzchni sterowych w celu wprowadzenia odpowiednich zmian w ciągu oraz sile oporu, nośnej i ciężkości, jest jednym z kluczowych elementów pokazującym, jak dobrze pilot radzi sobie za sterami. Równowaga między tymi siłami musi być zawsze kontrolowana podczas lotu. Im lepsze zrozumienie sił, tym lepiej pilot jest w stanie poradzić sobie z kontrolowaniem samolotu [2].</a:t>
            </a:r>
          </a:p>
          <a:p>
            <a:pPr algn="just"/>
            <a:r>
              <a:rPr lang="pl-PL" sz="1400" dirty="0"/>
              <a:t>	Celem pracy było opracowanie narzędzia obliczeniowego pozwalającego na obliczenie obciążeń aerodynamicznych działających na samolot w trakcie wykonywania operacji startu. Do zrealizowania celu posłużono się językiem programowania Visual Basic for Application hostowanym w programie Microsoft Excel. </a:t>
            </a:r>
          </a:p>
          <a:p>
            <a:pPr algn="just"/>
            <a:r>
              <a:rPr lang="pl-PL" sz="1400" dirty="0"/>
              <a:t>	Opracowane narzędzie zostało utworzone w oparciu o równania z dziedziny eksperymentalnej mechaniki lotu i operuje na danych pozyskanych z wojskowego systemu rejestracji parametrów S2-3a zamontowanego na pokładzie samolotu bojowego wykorzystywanego przez Siły Zbrojne RP - MiG-29.</a:t>
            </a:r>
          </a:p>
        </p:txBody>
      </p:sp>
      <p:sp>
        <p:nvSpPr>
          <p:cNvPr id="5" name="Symbol zastępczy numeru slajdu 4"/>
          <p:cNvSpPr>
            <a:spLocks noGrp="1"/>
          </p:cNvSpPr>
          <p:nvPr>
            <p:ph type="sldNum" sz="quarter" idx="4"/>
          </p:nvPr>
        </p:nvSpPr>
        <p:spPr/>
        <p:txBody>
          <a:bodyPr/>
          <a:lstStyle/>
          <a:p>
            <a:pPr algn="r">
              <a:defRPr/>
            </a:pPr>
            <a:fld id="{9AC15838-3CEE-42BC-9BB2-A054A9C27782}" type="slidenum">
              <a:rPr lang="pl-PL" altLang="pl-PL" smtClean="0"/>
              <a:pPr algn="r">
                <a:defRPr/>
              </a:pPr>
              <a:t>3</a:t>
            </a:fld>
            <a:endParaRPr lang="pl-PL" altLang="pl-PL" dirty="0"/>
          </a:p>
        </p:txBody>
      </p:sp>
      <p:sp>
        <p:nvSpPr>
          <p:cNvPr id="9" name="Text Placeholder 8">
            <a:extLst>
              <a:ext uri="{FF2B5EF4-FFF2-40B4-BE49-F238E27FC236}">
                <a16:creationId xmlns:a16="http://schemas.microsoft.com/office/drawing/2014/main" id="{70440788-01F7-44BD-9C89-90F2B74FFCCA}"/>
              </a:ext>
            </a:extLst>
          </p:cNvPr>
          <p:cNvSpPr>
            <a:spLocks noGrp="1"/>
          </p:cNvSpPr>
          <p:nvPr>
            <p:ph type="body" sz="quarter" idx="10"/>
          </p:nvPr>
        </p:nvSpPr>
        <p:spPr/>
        <p:txBody>
          <a:bodyPr/>
          <a:lstStyle/>
          <a:p>
            <a:r>
              <a:rPr lang="pl-PL" dirty="0"/>
              <a:t>Cel, narzędzia i metody</a:t>
            </a:r>
          </a:p>
        </p:txBody>
      </p:sp>
    </p:spTree>
    <p:extLst>
      <p:ext uri="{BB962C8B-B14F-4D97-AF65-F5344CB8AC3E}">
        <p14:creationId xmlns:p14="http://schemas.microsoft.com/office/powerpoint/2010/main" val="2137563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buFont typeface="+mj-lt"/>
              <a:buAutoNum type="romanUcPeriod" startAt="2"/>
            </a:pPr>
            <a:r>
              <a:rPr lang="pl-PL" dirty="0"/>
              <a:t>Dane wejściowe</a:t>
            </a:r>
          </a:p>
        </p:txBody>
      </p:sp>
      <p:sp>
        <p:nvSpPr>
          <p:cNvPr id="3" name="Symbol zastępczy zawartości 2"/>
          <p:cNvSpPr>
            <a:spLocks noGrp="1"/>
          </p:cNvSpPr>
          <p:nvPr>
            <p:ph idx="1"/>
          </p:nvPr>
        </p:nvSpPr>
        <p:spPr/>
        <p:txBody>
          <a:bodyPr/>
          <a:lstStyle/>
          <a:p>
            <a:pPr algn="just"/>
            <a:r>
              <a:rPr lang="pl-PL" sz="1400" dirty="0"/>
              <a:t>	Dane, na których operuje utworzone narzędzie, pochodzą z systemu rejestracji parametrów lotu S2-3a. Jest to system rejestracji opracowany przez Instytut Techniczny Wojsk Lotniczych. Dane z niego pozyskane obejmują przebiegi czasowe odpowiednich parametrów lotu oraz Raport z Lotu. Wielkości mierzone przez system zostały zapisane w formie przebiegów czasowych w postaci tabeli oraz raportu z lotu. Parametry w nich zawarte to prędkości obrotowe lewego i prawego silnika, przeciążenia podłużne, przeciążenia normalne, kąt natarcia, kąt pochylenia samolotu oraz prędkość lotu. </a:t>
            </a:r>
          </a:p>
        </p:txBody>
      </p:sp>
      <p:sp>
        <p:nvSpPr>
          <p:cNvPr id="4" name="Symbol zastępczy tekstu 3"/>
          <p:cNvSpPr>
            <a:spLocks noGrp="1"/>
          </p:cNvSpPr>
          <p:nvPr>
            <p:ph type="body" sz="quarter" idx="10"/>
          </p:nvPr>
        </p:nvSpPr>
        <p:spPr/>
        <p:txBody>
          <a:bodyPr/>
          <a:lstStyle/>
          <a:p>
            <a:r>
              <a:rPr lang="pl-PL" dirty="0"/>
              <a:t>Zapisy z rejestratora parametrów lotu</a:t>
            </a:r>
          </a:p>
        </p:txBody>
      </p:sp>
      <p:sp>
        <p:nvSpPr>
          <p:cNvPr id="5" name="Symbol zastępczy numeru slajdu 4"/>
          <p:cNvSpPr>
            <a:spLocks noGrp="1"/>
          </p:cNvSpPr>
          <p:nvPr>
            <p:ph type="sldNum" sz="quarter" idx="4"/>
          </p:nvPr>
        </p:nvSpPr>
        <p:spPr/>
        <p:txBody>
          <a:bodyPr/>
          <a:lstStyle/>
          <a:p>
            <a:pPr algn="r">
              <a:defRPr/>
            </a:pPr>
            <a:fld id="{9AC15838-3CEE-42BC-9BB2-A054A9C27782}" type="slidenum">
              <a:rPr lang="pl-PL" altLang="pl-PL" smtClean="0"/>
              <a:pPr algn="r">
                <a:defRPr/>
              </a:pPr>
              <a:t>4</a:t>
            </a:fld>
            <a:endParaRPr lang="pl-PL" altLang="pl-PL" dirty="0"/>
          </a:p>
        </p:txBody>
      </p:sp>
    </p:spTree>
    <p:extLst>
      <p:ext uri="{BB962C8B-B14F-4D97-AF65-F5344CB8AC3E}">
        <p14:creationId xmlns:p14="http://schemas.microsoft.com/office/powerpoint/2010/main" val="3908693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buFont typeface="+mj-lt"/>
              <a:buAutoNum type="romanUcPeriod" startAt="2"/>
            </a:pPr>
            <a:r>
              <a:rPr lang="pl-PL" dirty="0"/>
              <a:t>Dane wejściowe</a:t>
            </a:r>
          </a:p>
        </p:txBody>
      </p:sp>
      <p:sp>
        <p:nvSpPr>
          <p:cNvPr id="3" name="Symbol zastępczy zawartości 2"/>
          <p:cNvSpPr>
            <a:spLocks noGrp="1"/>
          </p:cNvSpPr>
          <p:nvPr>
            <p:ph idx="1"/>
          </p:nvPr>
        </p:nvSpPr>
        <p:spPr/>
        <p:txBody>
          <a:bodyPr/>
          <a:lstStyle/>
          <a:p>
            <a:pPr algn="just"/>
            <a:r>
              <a:rPr lang="pl-PL" sz="1400" dirty="0"/>
              <a:t>	Badanym samolotem, dla którego uzyskano zapisy z rejestratorów, był MiG-29. Jest to samolot wielozadaniowy produkcji rosyjskiej, wykorzystywany, między innymi, przez Siły Powietrzne RP. Charakteryzuje się masą operacyjną sięgającą 14 454 kg oraz powierzchnią nośną skrzydeł 38 m</a:t>
            </a:r>
            <a:r>
              <a:rPr lang="pl-PL" sz="1400" baseline="30000" dirty="0"/>
              <a:t>2 </a:t>
            </a:r>
            <a:r>
              <a:rPr lang="pl-PL" sz="1400" dirty="0"/>
              <a:t>[5].</a:t>
            </a:r>
          </a:p>
          <a:p>
            <a:pPr algn="just"/>
            <a:r>
              <a:rPr lang="pl-PL" sz="1400" dirty="0"/>
              <a:t>	Samolot jest wyposażony w dwa silniki dwuprzepływowe Klimow RD-33, których maksymalna prędkość obrotowa wynosi 15 539 </a:t>
            </a:r>
            <a:r>
              <a:rPr lang="pl-PL" sz="1400" dirty="0" err="1"/>
              <a:t>obr</a:t>
            </a:r>
            <a:r>
              <a:rPr lang="pl-PL" sz="1400" dirty="0"/>
              <a:t>/min. Przy tej wartości prędkości obrotowej uzyskiwany jest maksymalny ciąg bez dopalacza, który wynosi 48,5 </a:t>
            </a:r>
            <a:r>
              <a:rPr lang="pl-PL" sz="1400" dirty="0" err="1"/>
              <a:t>kN</a:t>
            </a:r>
            <a:r>
              <a:rPr lang="pl-PL" sz="1400" dirty="0"/>
              <a:t>. Na podstawie dostępnych materiałów [3] wyznaczono funkcję wielomianową, która opisuje zmiany wytwarzanego ciągu w funkcji prędkości obrotowej.</a:t>
            </a:r>
            <a:endParaRPr lang="pl-PL" sz="1100" dirty="0"/>
          </a:p>
        </p:txBody>
      </p:sp>
      <p:sp>
        <p:nvSpPr>
          <p:cNvPr id="4" name="Symbol zastępczy tekstu 3"/>
          <p:cNvSpPr>
            <a:spLocks noGrp="1"/>
          </p:cNvSpPr>
          <p:nvPr>
            <p:ph type="body" sz="quarter" idx="10"/>
          </p:nvPr>
        </p:nvSpPr>
        <p:spPr/>
        <p:txBody>
          <a:bodyPr/>
          <a:lstStyle/>
          <a:p>
            <a:r>
              <a:rPr lang="pl-PL" dirty="0"/>
              <a:t>Badany statek powietrzny</a:t>
            </a:r>
          </a:p>
        </p:txBody>
      </p:sp>
      <p:sp>
        <p:nvSpPr>
          <p:cNvPr id="5" name="Symbol zastępczy numeru slajdu 4"/>
          <p:cNvSpPr>
            <a:spLocks noGrp="1"/>
          </p:cNvSpPr>
          <p:nvPr>
            <p:ph type="sldNum" sz="quarter" idx="4"/>
          </p:nvPr>
        </p:nvSpPr>
        <p:spPr/>
        <p:txBody>
          <a:bodyPr/>
          <a:lstStyle/>
          <a:p>
            <a:pPr algn="r">
              <a:defRPr/>
            </a:pPr>
            <a:fld id="{9AC15838-3CEE-42BC-9BB2-A054A9C27782}" type="slidenum">
              <a:rPr lang="pl-PL" altLang="pl-PL" smtClean="0"/>
              <a:pPr algn="r">
                <a:defRPr/>
              </a:pPr>
              <a:t>5</a:t>
            </a:fld>
            <a:endParaRPr lang="pl-PL" altLang="pl-PL" dirty="0"/>
          </a:p>
        </p:txBody>
      </p:sp>
      <p:pic>
        <p:nvPicPr>
          <p:cNvPr id="7" name="Picture 6">
            <a:extLst>
              <a:ext uri="{FF2B5EF4-FFF2-40B4-BE49-F238E27FC236}">
                <a16:creationId xmlns:a16="http://schemas.microsoft.com/office/drawing/2014/main" id="{5E89CA8C-C6F1-4AAD-8DBF-A367181FE1B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014537" y="4107731"/>
            <a:ext cx="5114925" cy="1247775"/>
          </a:xfrm>
          <a:prstGeom prst="rect">
            <a:avLst/>
          </a:prstGeom>
        </p:spPr>
      </p:pic>
    </p:spTree>
    <p:extLst>
      <p:ext uri="{BB962C8B-B14F-4D97-AF65-F5344CB8AC3E}">
        <p14:creationId xmlns:p14="http://schemas.microsoft.com/office/powerpoint/2010/main" val="1652222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buFont typeface="+mj-lt"/>
              <a:buAutoNum type="romanUcPeriod" startAt="3"/>
            </a:pPr>
            <a:r>
              <a:rPr lang="pl-PL" dirty="0"/>
              <a:t>Wyznaczenie obciążeń aerodynamicznych</a:t>
            </a:r>
          </a:p>
        </p:txBody>
      </p:sp>
      <p:sp>
        <p:nvSpPr>
          <p:cNvPr id="3" name="Symbol zastępczy zawartości 2"/>
          <p:cNvSpPr>
            <a:spLocks noGrp="1"/>
          </p:cNvSpPr>
          <p:nvPr>
            <p:ph idx="1"/>
          </p:nvPr>
        </p:nvSpPr>
        <p:spPr>
          <a:xfrm>
            <a:off x="457200" y="2122168"/>
            <a:ext cx="3960000" cy="3971127"/>
          </a:xfrm>
        </p:spPr>
        <p:txBody>
          <a:bodyPr/>
          <a:lstStyle/>
          <a:p>
            <a:pPr algn="just"/>
            <a:r>
              <a:rPr lang="pl-PL" sz="1400" dirty="0"/>
              <a:t>	W trakcie wykonywania lotu na samolot działają dwie składowe siły – siła nośna, prostopadła do kierunku ruchu samolotu, oraz siła oporu, równoległa do kierunku ruchu [1]. Dzięki ich znajomości możliwe jest również określenie siły aerodynamicznej, która jest wypadkową siły nośnej </a:t>
            </a:r>
            <a:br>
              <a:rPr lang="pl-PL" sz="1400" dirty="0"/>
            </a:br>
            <a:r>
              <a:rPr lang="pl-PL" sz="1400" dirty="0"/>
              <a:t>i oporu.</a:t>
            </a:r>
          </a:p>
          <a:p>
            <a:pPr algn="just"/>
            <a:r>
              <a:rPr lang="pl-PL" sz="1400" dirty="0"/>
              <a:t>	Podczas rozbiegu </a:t>
            </a:r>
            <a:r>
              <a:rPr lang="pl-PL" sz="1400" dirty="0" err="1"/>
              <a:t>samoloto</a:t>
            </a:r>
            <a:r>
              <a:rPr lang="pl-PL" sz="1400" dirty="0"/>
              <a:t> pozostaje na ziemi, więc między jego kołami, a nawierzchnią drogi startowej występuje również siła tarcia. Siła ta jest bezpośrednio uzależniona od siły nacisku, jaką samolot wywiera na podłoże oraz od współczynnika siły tarcia[1].</a:t>
            </a:r>
          </a:p>
        </p:txBody>
      </p:sp>
      <p:sp>
        <p:nvSpPr>
          <p:cNvPr id="4" name="Symbol zastępczy tekstu 3"/>
          <p:cNvSpPr>
            <a:spLocks noGrp="1"/>
          </p:cNvSpPr>
          <p:nvPr>
            <p:ph type="body" sz="quarter" idx="10"/>
          </p:nvPr>
        </p:nvSpPr>
        <p:spPr/>
        <p:txBody>
          <a:bodyPr/>
          <a:lstStyle/>
          <a:p>
            <a:r>
              <a:rPr lang="pl-PL" dirty="0"/>
              <a:t>Siły działające na samolot w trakcie startu</a:t>
            </a:r>
          </a:p>
        </p:txBody>
      </p:sp>
      <p:sp>
        <p:nvSpPr>
          <p:cNvPr id="5" name="Symbol zastępczy numeru slajdu 4"/>
          <p:cNvSpPr>
            <a:spLocks noGrp="1"/>
          </p:cNvSpPr>
          <p:nvPr>
            <p:ph type="sldNum" sz="quarter" idx="4"/>
          </p:nvPr>
        </p:nvSpPr>
        <p:spPr/>
        <p:txBody>
          <a:bodyPr/>
          <a:lstStyle/>
          <a:p>
            <a:pPr algn="r">
              <a:defRPr/>
            </a:pPr>
            <a:fld id="{9AC15838-3CEE-42BC-9BB2-A054A9C27782}" type="slidenum">
              <a:rPr lang="pl-PL" altLang="pl-PL" smtClean="0"/>
              <a:pPr algn="r">
                <a:defRPr/>
              </a:pPr>
              <a:t>6</a:t>
            </a:fld>
            <a:endParaRPr lang="pl-PL" altLang="pl-PL" dirty="0"/>
          </a:p>
        </p:txBody>
      </p:sp>
      <p:pic>
        <p:nvPicPr>
          <p:cNvPr id="7" name="Picture 6">
            <a:extLst>
              <a:ext uri="{FF2B5EF4-FFF2-40B4-BE49-F238E27FC236}">
                <a16:creationId xmlns:a16="http://schemas.microsoft.com/office/drawing/2014/main" id="{3145D3EB-856F-4CCE-AA8B-1F071D83B4D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860000" y="2117069"/>
            <a:ext cx="3009900" cy="4314825"/>
          </a:xfrm>
          <a:prstGeom prst="rect">
            <a:avLst/>
          </a:prstGeom>
        </p:spPr>
      </p:pic>
    </p:spTree>
    <p:extLst>
      <p:ext uri="{BB962C8B-B14F-4D97-AF65-F5344CB8AC3E}">
        <p14:creationId xmlns:p14="http://schemas.microsoft.com/office/powerpoint/2010/main" val="1704490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buFont typeface="+mj-lt"/>
              <a:buAutoNum type="romanUcPeriod" startAt="3"/>
            </a:pPr>
            <a:r>
              <a:rPr lang="pl-PL" dirty="0"/>
              <a:t>Wyznaczenie obciążeń aerodynamicznych</a:t>
            </a:r>
          </a:p>
        </p:txBody>
      </p:sp>
      <p:sp>
        <p:nvSpPr>
          <p:cNvPr id="3" name="Symbol zastępczy zawartości 2"/>
          <p:cNvSpPr>
            <a:spLocks noGrp="1"/>
          </p:cNvSpPr>
          <p:nvPr>
            <p:ph idx="1"/>
          </p:nvPr>
        </p:nvSpPr>
        <p:spPr>
          <a:xfrm>
            <a:off x="457200" y="2122168"/>
            <a:ext cx="3960000" cy="3971127"/>
          </a:xfrm>
          <a:ln>
            <a:noFill/>
          </a:ln>
        </p:spPr>
        <p:txBody>
          <a:bodyPr/>
          <a:lstStyle/>
          <a:p>
            <a:pPr algn="just"/>
            <a:r>
              <a:rPr lang="pl-PL" sz="1400" dirty="0"/>
              <a:t>	Na podstawie przedstawionego układu sił sformułowane zostały równania, które, po odpowiednich przekształceniach, umożliwiły wyznaczenie szukanych wielkości. Były nimi współczynnik siły nośnej oraz współczynnik siły oporu. Równania je opisujące zostały wykorzystane tylko do wyznaczenia wartości współczynników </a:t>
            </a:r>
            <a:br>
              <a:rPr lang="pl-PL" sz="1400" dirty="0"/>
            </a:br>
            <a:r>
              <a:rPr lang="pl-PL" sz="1400" dirty="0"/>
              <a:t>w trakcie wznoszenia, gdy samolot wytwarza siłę nośną wystarczającą do oderwania się od ziemi.</a:t>
            </a:r>
          </a:p>
        </p:txBody>
      </p:sp>
      <p:sp>
        <p:nvSpPr>
          <p:cNvPr id="4" name="Symbol zastępczy tekstu 3"/>
          <p:cNvSpPr>
            <a:spLocks noGrp="1"/>
          </p:cNvSpPr>
          <p:nvPr>
            <p:ph type="body" sz="quarter" idx="10"/>
          </p:nvPr>
        </p:nvSpPr>
        <p:spPr/>
        <p:txBody>
          <a:bodyPr/>
          <a:lstStyle/>
          <a:p>
            <a:r>
              <a:rPr lang="pl-PL" dirty="0"/>
              <a:t>Równania ruchu samolotu (1)</a:t>
            </a:r>
          </a:p>
        </p:txBody>
      </p:sp>
      <p:sp>
        <p:nvSpPr>
          <p:cNvPr id="5" name="Symbol zastępczy numeru slajdu 4"/>
          <p:cNvSpPr>
            <a:spLocks noGrp="1"/>
          </p:cNvSpPr>
          <p:nvPr>
            <p:ph type="sldNum" sz="quarter" idx="4"/>
          </p:nvPr>
        </p:nvSpPr>
        <p:spPr/>
        <p:txBody>
          <a:bodyPr/>
          <a:lstStyle/>
          <a:p>
            <a:pPr algn="r">
              <a:defRPr/>
            </a:pPr>
            <a:fld id="{9AC15838-3CEE-42BC-9BB2-A054A9C27782}" type="slidenum">
              <a:rPr lang="pl-PL" altLang="pl-PL" smtClean="0"/>
              <a:pPr algn="r">
                <a:defRPr/>
              </a:pPr>
              <a:t>7</a:t>
            </a:fld>
            <a:endParaRPr lang="pl-PL" altLang="pl-PL" dirty="0"/>
          </a:p>
        </p:txBody>
      </p:sp>
      <p:sp>
        <p:nvSpPr>
          <p:cNvPr id="8" name="Symbol zastępczy zawartości 2">
            <a:extLst>
              <a:ext uri="{FF2B5EF4-FFF2-40B4-BE49-F238E27FC236}">
                <a16:creationId xmlns:a16="http://schemas.microsoft.com/office/drawing/2014/main" id="{9F5363E3-7AB7-4143-8597-FE019B03191A}"/>
              </a:ext>
            </a:extLst>
          </p:cNvPr>
          <p:cNvSpPr txBox="1">
            <a:spLocks/>
          </p:cNvSpPr>
          <p:nvPr/>
        </p:nvSpPr>
        <p:spPr>
          <a:xfrm>
            <a:off x="4417200" y="4813919"/>
            <a:ext cx="4276413" cy="362344"/>
          </a:xfrm>
          <a:prstGeom prst="rect">
            <a:avLst/>
          </a:prstGeom>
        </p:spPr>
        <p:txBody>
          <a:bodyPr/>
          <a:lstStyle>
            <a:lvl1pPr marL="0" indent="0" algn="l" rtl="0" eaLnBrk="0" fontAlgn="base" hangingPunct="0">
              <a:spcBef>
                <a:spcPct val="20000"/>
              </a:spcBef>
              <a:spcAft>
                <a:spcPct val="0"/>
              </a:spcAft>
              <a:buFont typeface="+mj-lt"/>
              <a:buNone/>
              <a:defRPr sz="1800" kern="1200" baseline="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l-PL" sz="1000" b="1" dirty="0"/>
              <a:t>Rys. 1.</a:t>
            </a:r>
            <a:r>
              <a:rPr lang="pl-PL" sz="1000" dirty="0"/>
              <a:t> Układ sił i przeciążeń działających na samolot w trakcie wznoszenia, </a:t>
            </a:r>
            <a:r>
              <a:rPr lang="pl-PL" sz="1000" dirty="0" err="1"/>
              <a:t>żródło</a:t>
            </a:r>
            <a:r>
              <a:rPr lang="pl-PL" sz="1000" dirty="0"/>
              <a:t>: opracowanie własne na podstawie [5]</a:t>
            </a:r>
          </a:p>
        </p:txBody>
      </p:sp>
      <p:pic>
        <p:nvPicPr>
          <p:cNvPr id="9" name="Picture 8">
            <a:extLst>
              <a:ext uri="{FF2B5EF4-FFF2-40B4-BE49-F238E27FC236}">
                <a16:creationId xmlns:a16="http://schemas.microsoft.com/office/drawing/2014/main" id="{EA591751-001B-4F5B-AF0A-7058B356BEC0}"/>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35026" y="2131573"/>
            <a:ext cx="4269600" cy="2344326"/>
          </a:xfrm>
          <a:prstGeom prst="rect">
            <a:avLst/>
          </a:prstGeom>
          <a:noFill/>
          <a:ln>
            <a:noFill/>
          </a:ln>
        </p:spPr>
      </p:pic>
    </p:spTree>
    <p:extLst>
      <p:ext uri="{BB962C8B-B14F-4D97-AF65-F5344CB8AC3E}">
        <p14:creationId xmlns:p14="http://schemas.microsoft.com/office/powerpoint/2010/main" val="1387443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buFont typeface="+mj-lt"/>
              <a:buAutoNum type="romanUcPeriod" startAt="3"/>
            </a:pPr>
            <a:r>
              <a:rPr lang="pl-PL" dirty="0"/>
              <a:t>Wyznaczenie obciążeń aerodynamicznych</a:t>
            </a:r>
          </a:p>
        </p:txBody>
      </p:sp>
      <p:sp>
        <p:nvSpPr>
          <p:cNvPr id="3" name="Symbol zastępczy zawartości 2"/>
          <p:cNvSpPr>
            <a:spLocks noGrp="1"/>
          </p:cNvSpPr>
          <p:nvPr>
            <p:ph idx="1"/>
          </p:nvPr>
        </p:nvSpPr>
        <p:spPr>
          <a:xfrm>
            <a:off x="457200" y="2122168"/>
            <a:ext cx="3960000" cy="3971127"/>
          </a:xfrm>
          <a:ln>
            <a:noFill/>
          </a:ln>
        </p:spPr>
        <p:txBody>
          <a:bodyPr/>
          <a:lstStyle/>
          <a:p>
            <a:pPr algn="just"/>
            <a:r>
              <a:rPr lang="pl-PL" sz="1400" dirty="0"/>
              <a:t>	Zaprezentowany na rysunku 1 układ sił pozwolił na zapisanie odpowiednich równań oraz przekształcenie ich w celu wyznaczenia wartości współczynnika siły nośnej oraz współczynnika siły oporu. Pierwsze równanie pozwala na określenie współczynnika siły nośnej w układzie związanym </a:t>
            </a:r>
            <a:br>
              <a:rPr lang="pl-PL" sz="1400" dirty="0"/>
            </a:br>
            <a:r>
              <a:rPr lang="pl-PL" sz="1400" dirty="0"/>
              <a:t>z przepływem (układ opierający się na wektorze prędkości). Drugie równanie zostało utworzone </a:t>
            </a:r>
            <a:br>
              <a:rPr lang="pl-PL" sz="1400" dirty="0"/>
            </a:br>
            <a:r>
              <a:rPr lang="pl-PL" sz="1400" dirty="0"/>
              <a:t>w oparciu o układ sił działających na samolot w osi podłużnej związanej z wektorem prędkości samolotu.</a:t>
            </a:r>
          </a:p>
        </p:txBody>
      </p:sp>
      <p:sp>
        <p:nvSpPr>
          <p:cNvPr id="4" name="Symbol zastępczy tekstu 3"/>
          <p:cNvSpPr>
            <a:spLocks noGrp="1"/>
          </p:cNvSpPr>
          <p:nvPr>
            <p:ph type="body" sz="quarter" idx="10"/>
          </p:nvPr>
        </p:nvSpPr>
        <p:spPr/>
        <p:txBody>
          <a:bodyPr/>
          <a:lstStyle/>
          <a:p>
            <a:r>
              <a:rPr lang="pl-PL" dirty="0"/>
              <a:t>Równania ruchu samolotu (2)</a:t>
            </a:r>
          </a:p>
        </p:txBody>
      </p:sp>
      <p:sp>
        <p:nvSpPr>
          <p:cNvPr id="5" name="Symbol zastępczy numeru slajdu 4"/>
          <p:cNvSpPr>
            <a:spLocks noGrp="1"/>
          </p:cNvSpPr>
          <p:nvPr>
            <p:ph type="sldNum" sz="quarter" idx="4"/>
          </p:nvPr>
        </p:nvSpPr>
        <p:spPr/>
        <p:txBody>
          <a:bodyPr/>
          <a:lstStyle/>
          <a:p>
            <a:pPr algn="r">
              <a:defRPr/>
            </a:pPr>
            <a:fld id="{9AC15838-3CEE-42BC-9BB2-A054A9C27782}" type="slidenum">
              <a:rPr lang="pl-PL" altLang="pl-PL" smtClean="0"/>
              <a:pPr algn="r">
                <a:defRPr/>
              </a:pPr>
              <a:t>8</a:t>
            </a:fld>
            <a:endParaRPr lang="pl-PL" altLang="pl-PL" dirty="0"/>
          </a:p>
        </p:txBody>
      </p:sp>
      <p:pic>
        <p:nvPicPr>
          <p:cNvPr id="6" name="Picture 5">
            <a:extLst>
              <a:ext uri="{FF2B5EF4-FFF2-40B4-BE49-F238E27FC236}">
                <a16:creationId xmlns:a16="http://schemas.microsoft.com/office/drawing/2014/main" id="{49347B4C-0020-46BE-A8F8-EA5732ECF7C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860000" y="2173437"/>
            <a:ext cx="3962400" cy="4114800"/>
          </a:xfrm>
          <a:prstGeom prst="rect">
            <a:avLst/>
          </a:prstGeom>
        </p:spPr>
      </p:pic>
    </p:spTree>
    <p:extLst>
      <p:ext uri="{BB962C8B-B14F-4D97-AF65-F5344CB8AC3E}">
        <p14:creationId xmlns:p14="http://schemas.microsoft.com/office/powerpoint/2010/main" val="900642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algn="just"/>
            <a:r>
              <a:rPr lang="pl-PL" sz="1400" dirty="0"/>
              <a:t>	Przedstawione wcześniej równania są prawdziwe tylko podczas etapu wznoszenia, gdy samolot wytwarza siłę nośną niezbędną do oderwania się od ziemi, a więc 233 kilometry na godzinę [3]. Podczas rozbiegu, ze względu na brak dostępu do charakterystyk dla niskich prędkości dla badanego samolotu, zdecydowano się na aproksymowanie funkcji współczynników siły nośnej oraz siły oporu na podstawie wartości jakie przyjmują w chwili oderwania się od ziemi.</a:t>
            </a:r>
            <a:endParaRPr lang="pl-PL" sz="1100" dirty="0"/>
          </a:p>
        </p:txBody>
      </p:sp>
      <p:sp>
        <p:nvSpPr>
          <p:cNvPr id="4" name="Symbol zastępczy tekstu 3"/>
          <p:cNvSpPr>
            <a:spLocks noGrp="1"/>
          </p:cNvSpPr>
          <p:nvPr>
            <p:ph type="body" sz="quarter" idx="10"/>
          </p:nvPr>
        </p:nvSpPr>
        <p:spPr/>
        <p:txBody>
          <a:bodyPr/>
          <a:lstStyle/>
          <a:p>
            <a:r>
              <a:rPr lang="pl-PL" dirty="0"/>
              <a:t>Równania ruchu samolotu (3)</a:t>
            </a:r>
          </a:p>
        </p:txBody>
      </p:sp>
      <p:sp>
        <p:nvSpPr>
          <p:cNvPr id="5" name="Symbol zastępczy numeru slajdu 4"/>
          <p:cNvSpPr>
            <a:spLocks noGrp="1"/>
          </p:cNvSpPr>
          <p:nvPr>
            <p:ph type="sldNum" sz="quarter" idx="4"/>
          </p:nvPr>
        </p:nvSpPr>
        <p:spPr/>
        <p:txBody>
          <a:bodyPr/>
          <a:lstStyle/>
          <a:p>
            <a:pPr algn="r">
              <a:defRPr/>
            </a:pPr>
            <a:fld id="{9AC15838-3CEE-42BC-9BB2-A054A9C27782}" type="slidenum">
              <a:rPr lang="pl-PL" altLang="pl-PL" smtClean="0"/>
              <a:pPr algn="r">
                <a:defRPr/>
              </a:pPr>
              <a:t>9</a:t>
            </a:fld>
            <a:endParaRPr lang="pl-PL" altLang="pl-PL" dirty="0"/>
          </a:p>
        </p:txBody>
      </p:sp>
      <p:sp>
        <p:nvSpPr>
          <p:cNvPr id="10" name="Tytuł 1">
            <a:extLst>
              <a:ext uri="{FF2B5EF4-FFF2-40B4-BE49-F238E27FC236}">
                <a16:creationId xmlns:a16="http://schemas.microsoft.com/office/drawing/2014/main" id="{EAAE066D-9F31-4047-9A24-5F2420D21E83}"/>
              </a:ext>
            </a:extLst>
          </p:cNvPr>
          <p:cNvSpPr>
            <a:spLocks noGrp="1"/>
          </p:cNvSpPr>
          <p:nvPr>
            <p:ph type="title"/>
          </p:nvPr>
        </p:nvSpPr>
        <p:spPr>
          <a:xfrm>
            <a:off x="460400" y="1124744"/>
            <a:ext cx="8229600" cy="401516"/>
          </a:xfrm>
        </p:spPr>
        <p:txBody>
          <a:bodyPr/>
          <a:lstStyle/>
          <a:p>
            <a:pPr>
              <a:buFont typeface="+mj-lt"/>
              <a:buAutoNum type="romanUcPeriod" startAt="3"/>
            </a:pPr>
            <a:r>
              <a:rPr lang="pl-PL" dirty="0"/>
              <a:t>Wyznaczenie obciążeń aerodynamicznych</a:t>
            </a:r>
          </a:p>
        </p:txBody>
      </p:sp>
      <p:pic>
        <p:nvPicPr>
          <p:cNvPr id="2" name="Picture 1">
            <a:extLst>
              <a:ext uri="{FF2B5EF4-FFF2-40B4-BE49-F238E27FC236}">
                <a16:creationId xmlns:a16="http://schemas.microsoft.com/office/drawing/2014/main" id="{D30AC69D-1F7F-4A52-8AD9-8D7CE8935FD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700212" y="3532981"/>
            <a:ext cx="5743575" cy="2200275"/>
          </a:xfrm>
          <a:prstGeom prst="rect">
            <a:avLst/>
          </a:prstGeom>
        </p:spPr>
      </p:pic>
    </p:spTree>
    <p:extLst>
      <p:ext uri="{BB962C8B-B14F-4D97-AF65-F5344CB8AC3E}">
        <p14:creationId xmlns:p14="http://schemas.microsoft.com/office/powerpoint/2010/main" val="2769395397"/>
      </p:ext>
    </p:extLst>
  </p:cSld>
  <p:clrMapOvr>
    <a:masterClrMapping/>
  </p:clrMapOvr>
</p:sld>
</file>

<file path=ppt/theme/theme1.xml><?xml version="1.0" encoding="utf-8"?>
<a:theme xmlns:a="http://schemas.openxmlformats.org/drawingml/2006/main" name="Wzorni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1797</TotalTime>
  <Words>1550</Words>
  <Application>Microsoft Office PowerPoint</Application>
  <PresentationFormat>On-screen Show (4:3)</PresentationFormat>
  <Paragraphs>92</Paragraphs>
  <Slides>13</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Wzornik</vt:lpstr>
      <vt:lpstr>Wyznaczanie obciążeń aerodynamicznych samolotu  z wykorzystaniem zapisów rejestratora lotu</vt:lpstr>
      <vt:lpstr>Plan pracy</vt:lpstr>
      <vt:lpstr>Wprowadzenie</vt:lpstr>
      <vt:lpstr>Dane wejściowe</vt:lpstr>
      <vt:lpstr>Dane wejściowe</vt:lpstr>
      <vt:lpstr>Wyznaczenie obciążeń aerodynamicznych</vt:lpstr>
      <vt:lpstr>Wyznaczenie obciążeń aerodynamicznych</vt:lpstr>
      <vt:lpstr>Wyznaczenie obciążeń aerodynamicznych</vt:lpstr>
      <vt:lpstr>Wyznaczenie obciążeń aerodynamicznych</vt:lpstr>
      <vt:lpstr>Wyznaczenie obciążeń aerodynamicznych</vt:lpstr>
      <vt:lpstr>Wyznaczenie obciążeń aerodynamicznych</vt:lpstr>
      <vt:lpstr>Podsumowanie i wnioski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Ici</dc:creator>
  <cp:lastModifiedBy>Bartosz Dalba</cp:lastModifiedBy>
  <cp:revision>133</cp:revision>
  <cp:lastPrinted>2013-11-12T00:24:23Z</cp:lastPrinted>
  <dcterms:created xsi:type="dcterms:W3CDTF">2013-10-22T17:15:03Z</dcterms:created>
  <dcterms:modified xsi:type="dcterms:W3CDTF">2020-10-16T12:26:15Z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2fa3fd3-029b-403d-91b4-1dc930cb0e60_Enabled">
    <vt:lpwstr>true</vt:lpwstr>
  </property>
  <property fmtid="{D5CDD505-2E9C-101B-9397-08002B2CF9AE}" pid="3" name="MSIP_Label_82fa3fd3-029b-403d-91b4-1dc930cb0e60_SetDate">
    <vt:lpwstr>2020-10-13T16:24:03Z</vt:lpwstr>
  </property>
  <property fmtid="{D5CDD505-2E9C-101B-9397-08002B2CF9AE}" pid="4" name="MSIP_Label_82fa3fd3-029b-403d-91b4-1dc930cb0e60_Method">
    <vt:lpwstr>Standard</vt:lpwstr>
  </property>
  <property fmtid="{D5CDD505-2E9C-101B-9397-08002B2CF9AE}" pid="5" name="MSIP_Label_82fa3fd3-029b-403d-91b4-1dc930cb0e60_Name">
    <vt:lpwstr>82fa3fd3-029b-403d-91b4-1dc930cb0e60</vt:lpwstr>
  </property>
  <property fmtid="{D5CDD505-2E9C-101B-9397-08002B2CF9AE}" pid="6" name="MSIP_Label_82fa3fd3-029b-403d-91b4-1dc930cb0e60_SiteId">
    <vt:lpwstr>4ae48b41-0137-4599-8661-fc641fe77bea</vt:lpwstr>
  </property>
  <property fmtid="{D5CDD505-2E9C-101B-9397-08002B2CF9AE}" pid="7" name="MSIP_Label_82fa3fd3-029b-403d-91b4-1dc930cb0e60_ActionId">
    <vt:lpwstr>2f4bf640-03c3-4e0c-871f-2f836478a5ff</vt:lpwstr>
  </property>
  <property fmtid="{D5CDD505-2E9C-101B-9397-08002B2CF9AE}" pid="8" name="MSIP_Label_82fa3fd3-029b-403d-91b4-1dc930cb0e60_ContentBits">
    <vt:lpwstr>0</vt:lpwstr>
  </property>
</Properties>
</file>