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6" r:id="rId2"/>
    <p:sldId id="296" r:id="rId3"/>
    <p:sldId id="297" r:id="rId4"/>
    <p:sldId id="309" r:id="rId5"/>
    <p:sldId id="298" r:id="rId6"/>
    <p:sldId id="299" r:id="rId7"/>
    <p:sldId id="310" r:id="rId8"/>
    <p:sldId id="307" r:id="rId9"/>
    <p:sldId id="300" r:id="rId10"/>
    <p:sldId id="302" r:id="rId11"/>
    <p:sldId id="305" r:id="rId12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6"/>
    <p:restoredTop sz="94680" autoAdjust="0"/>
  </p:normalViewPr>
  <p:slideViewPr>
    <p:cSldViewPr>
      <p:cViewPr>
        <p:scale>
          <a:sx n="91" d="100"/>
          <a:sy n="91" d="100"/>
        </p:scale>
        <p:origin x="-1066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370533258226241E-3"/>
          <c:y val="0.26518917551872551"/>
          <c:w val="0.94797687861271673"/>
          <c:h val="0.73481087870151218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6416083261085473"/>
                  <c:y val="-0.1365364490776565"/>
                </c:manualLayout>
              </c:layout>
              <c:tx>
                <c:rich>
                  <a:bodyPr/>
                  <a:lstStyle/>
                  <a:p>
                    <a:r>
                      <a:rPr lang="pl-PL" dirty="0">
                        <a:solidFill>
                          <a:schemeClr val="bg1"/>
                        </a:solidFill>
                      </a:rPr>
                      <a:t>tak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5</a:t>
                    </a:r>
                    <a:r>
                      <a:rPr lang="pl-PL" dirty="0">
                        <a:solidFill>
                          <a:schemeClr val="bg1"/>
                        </a:solidFill>
                      </a:rPr>
                      <a:t>8,3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483079969050118"/>
                  <c:y val="6.674073716245591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+mj-lt"/>
                      </a:defRPr>
                    </a:pPr>
                    <a:r>
                      <a:rPr lang="pl-PL" dirty="0">
                        <a:latin typeface="+mn-lt"/>
                        <a:cs typeface="Times New Roman" panose="02020603050405020304" pitchFamily="18" charset="0"/>
                      </a:rPr>
                      <a:t>nie</a:t>
                    </a: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
4</a:t>
                    </a:r>
                    <a:r>
                      <a:rPr lang="pl-PL" dirty="0">
                        <a:latin typeface="+mn-lt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,</a:t>
                    </a:r>
                    <a:r>
                      <a:rPr lang="pl-PL" dirty="0">
                        <a:latin typeface="+mn-lt"/>
                        <a:cs typeface="Times New Roman" panose="02020603050405020304" pitchFamily="18" charset="0"/>
                      </a:rPr>
                      <a:t>7</a:t>
                    </a: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'Liczba odpowiedzi 1'!$D$53:$D$54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'Liczba odpowiedzi 1'!$E$53:$E$54</c:f>
              <c:numCache>
                <c:formatCode>General</c:formatCode>
                <c:ptCount val="2"/>
                <c:pt idx="0">
                  <c:v>59.574468085106353</c:v>
                </c:pt>
                <c:pt idx="1">
                  <c:v>40.425531914893618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2400"/>
      </a:pPr>
      <a:endParaRPr lang="pl-PL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F267D-6F4B-452A-B3D2-F74A99E0F71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CEC2BA15-D3F2-4913-ADC7-A550F79F52BF}">
      <dgm:prSet phldrT="[Tekst]" custT="1"/>
      <dgm:spPr/>
      <dgm:t>
        <a:bodyPr/>
        <a:lstStyle/>
        <a:p>
          <a:r>
            <a:rPr lang="pl-PL" sz="2000" dirty="0" smtClean="0"/>
            <a:t>zaangażowanie kierownictwa</a:t>
          </a:r>
          <a:endParaRPr lang="pl-PL" sz="2000" dirty="0"/>
        </a:p>
      </dgm:t>
    </dgm:pt>
    <dgm:pt modelId="{8FB0B8CF-3871-4806-B0CF-64887DFB182A}" type="parTrans" cxnId="{CAD1ABE2-55D4-46DF-8FF1-36468F5060E6}">
      <dgm:prSet/>
      <dgm:spPr/>
      <dgm:t>
        <a:bodyPr/>
        <a:lstStyle/>
        <a:p>
          <a:endParaRPr lang="pl-PL" sz="2800"/>
        </a:p>
      </dgm:t>
    </dgm:pt>
    <dgm:pt modelId="{E130E050-788F-44AE-9057-E311DB5CDE21}" type="sibTrans" cxnId="{CAD1ABE2-55D4-46DF-8FF1-36468F5060E6}">
      <dgm:prSet custT="1"/>
      <dgm:spPr/>
      <dgm:t>
        <a:bodyPr/>
        <a:lstStyle/>
        <a:p>
          <a:endParaRPr lang="pl-PL" sz="4800"/>
        </a:p>
      </dgm:t>
    </dgm:pt>
    <dgm:pt modelId="{A7670A06-713B-40DE-BE3F-539D225FA4B0}">
      <dgm:prSet phldrT="[Tekst]" phldr="1" custT="1"/>
      <dgm:spPr/>
      <dgm:t>
        <a:bodyPr/>
        <a:lstStyle/>
        <a:p>
          <a:endParaRPr lang="pl-PL" sz="2000" dirty="0"/>
        </a:p>
      </dgm:t>
    </dgm:pt>
    <dgm:pt modelId="{EE501C2C-3943-4C04-B6E6-CDA6DE3BB3DE}" type="parTrans" cxnId="{FD5FFAE0-CDAA-406F-8EF2-44FE550AA566}">
      <dgm:prSet/>
      <dgm:spPr/>
      <dgm:t>
        <a:bodyPr/>
        <a:lstStyle/>
        <a:p>
          <a:endParaRPr lang="pl-PL" sz="2800"/>
        </a:p>
      </dgm:t>
    </dgm:pt>
    <dgm:pt modelId="{CDEF412E-F979-4062-ABA5-5B3BFC4A955D}" type="sibTrans" cxnId="{FD5FFAE0-CDAA-406F-8EF2-44FE550AA566}">
      <dgm:prSet/>
      <dgm:spPr/>
      <dgm:t>
        <a:bodyPr/>
        <a:lstStyle/>
        <a:p>
          <a:endParaRPr lang="pl-PL" sz="2800"/>
        </a:p>
      </dgm:t>
    </dgm:pt>
    <dgm:pt modelId="{7212DDB4-E2FF-4AE8-83C9-3DCF0CB0F8DA}">
      <dgm:prSet phldrT="[Tekst]" phldr="1" custT="1"/>
      <dgm:spPr/>
      <dgm:t>
        <a:bodyPr/>
        <a:lstStyle/>
        <a:p>
          <a:endParaRPr lang="pl-PL" sz="2000"/>
        </a:p>
      </dgm:t>
    </dgm:pt>
    <dgm:pt modelId="{96CCFCE3-7BD2-450F-898E-8625323A2516}" type="parTrans" cxnId="{0FD8F26C-E6FF-4BDF-855A-10E59F124BC6}">
      <dgm:prSet/>
      <dgm:spPr/>
      <dgm:t>
        <a:bodyPr/>
        <a:lstStyle/>
        <a:p>
          <a:endParaRPr lang="pl-PL" sz="2800"/>
        </a:p>
      </dgm:t>
    </dgm:pt>
    <dgm:pt modelId="{C5DCAAE6-9BA3-4368-B7A3-D4C18C88D58A}" type="sibTrans" cxnId="{0FD8F26C-E6FF-4BDF-855A-10E59F124BC6}">
      <dgm:prSet/>
      <dgm:spPr/>
      <dgm:t>
        <a:bodyPr/>
        <a:lstStyle/>
        <a:p>
          <a:endParaRPr lang="pl-PL" sz="2800"/>
        </a:p>
      </dgm:t>
    </dgm:pt>
    <dgm:pt modelId="{3D2ED2F7-C4A0-4867-ADCD-A461AD9C6938}">
      <dgm:prSet phldrT="[Tekst]" custT="1"/>
      <dgm:spPr/>
      <dgm:t>
        <a:bodyPr/>
        <a:lstStyle/>
        <a:p>
          <a:r>
            <a:rPr lang="pl-PL" sz="2000" dirty="0" smtClean="0"/>
            <a:t>udział personelu</a:t>
          </a:r>
          <a:endParaRPr lang="pl-PL" sz="2000" dirty="0"/>
        </a:p>
      </dgm:t>
    </dgm:pt>
    <dgm:pt modelId="{ACB4E690-50AD-4665-BF2C-E51E7FB6702A}" type="parTrans" cxnId="{42697F45-0D3D-41CE-9494-12E8C2D00680}">
      <dgm:prSet/>
      <dgm:spPr/>
      <dgm:t>
        <a:bodyPr/>
        <a:lstStyle/>
        <a:p>
          <a:endParaRPr lang="pl-PL" sz="2800"/>
        </a:p>
      </dgm:t>
    </dgm:pt>
    <dgm:pt modelId="{3C8CE196-3942-4274-9C60-B55C24EB204D}" type="sibTrans" cxnId="{42697F45-0D3D-41CE-9494-12E8C2D00680}">
      <dgm:prSet custT="1"/>
      <dgm:spPr/>
      <dgm:t>
        <a:bodyPr/>
        <a:lstStyle/>
        <a:p>
          <a:endParaRPr lang="pl-PL" sz="4800"/>
        </a:p>
      </dgm:t>
    </dgm:pt>
    <dgm:pt modelId="{E29A2FC8-C5FF-4A1C-8F9A-F56381F15660}">
      <dgm:prSet phldrT="[Tekst]" phldr="1" custT="1"/>
      <dgm:spPr/>
      <dgm:t>
        <a:bodyPr/>
        <a:lstStyle/>
        <a:p>
          <a:endParaRPr lang="pl-PL" sz="2000"/>
        </a:p>
      </dgm:t>
    </dgm:pt>
    <dgm:pt modelId="{30EA148B-FCBA-4B4C-AA2A-E1F0A1C5930B}" type="parTrans" cxnId="{48097A6C-4B7A-4236-89BE-52EF9DB2A984}">
      <dgm:prSet/>
      <dgm:spPr/>
      <dgm:t>
        <a:bodyPr/>
        <a:lstStyle/>
        <a:p>
          <a:endParaRPr lang="pl-PL" sz="2800"/>
        </a:p>
      </dgm:t>
    </dgm:pt>
    <dgm:pt modelId="{F21D76FB-C3EC-4D28-9ECC-8A4C651E3ABE}" type="sibTrans" cxnId="{48097A6C-4B7A-4236-89BE-52EF9DB2A984}">
      <dgm:prSet/>
      <dgm:spPr/>
      <dgm:t>
        <a:bodyPr/>
        <a:lstStyle/>
        <a:p>
          <a:endParaRPr lang="pl-PL" sz="2800"/>
        </a:p>
      </dgm:t>
    </dgm:pt>
    <dgm:pt modelId="{66DE0721-0442-43AF-8831-4467A6721541}">
      <dgm:prSet phldrT="[Tekst]" phldr="1" custT="1"/>
      <dgm:spPr/>
      <dgm:t>
        <a:bodyPr/>
        <a:lstStyle/>
        <a:p>
          <a:endParaRPr lang="pl-PL" sz="2000"/>
        </a:p>
      </dgm:t>
    </dgm:pt>
    <dgm:pt modelId="{8E7510B7-F52D-4C37-AC20-1A060682BA5A}" type="parTrans" cxnId="{50E55872-9F8C-46D6-B6A1-3CADB2468E27}">
      <dgm:prSet/>
      <dgm:spPr/>
      <dgm:t>
        <a:bodyPr/>
        <a:lstStyle/>
        <a:p>
          <a:endParaRPr lang="pl-PL" sz="2800"/>
        </a:p>
      </dgm:t>
    </dgm:pt>
    <dgm:pt modelId="{7353E8C8-FE19-49C7-991B-0CE709ABBEDB}" type="sibTrans" cxnId="{50E55872-9F8C-46D6-B6A1-3CADB2468E27}">
      <dgm:prSet/>
      <dgm:spPr/>
      <dgm:t>
        <a:bodyPr/>
        <a:lstStyle/>
        <a:p>
          <a:endParaRPr lang="pl-PL" sz="2800"/>
        </a:p>
      </dgm:t>
    </dgm:pt>
    <dgm:pt modelId="{E0962895-C3DC-4A25-A321-F617A44A6840}">
      <dgm:prSet phldrT="[Tekst]" custT="1"/>
      <dgm:spPr/>
      <dgm:t>
        <a:bodyPr/>
        <a:lstStyle/>
        <a:p>
          <a:r>
            <a:rPr lang="pl-PL" sz="2000" dirty="0" smtClean="0"/>
            <a:t>rola organów państwowych</a:t>
          </a:r>
          <a:endParaRPr lang="pl-PL" sz="2000" dirty="0"/>
        </a:p>
      </dgm:t>
    </dgm:pt>
    <dgm:pt modelId="{7692BC30-D37F-45B0-8257-AB0445C1F5AA}" type="parTrans" cxnId="{44D74CCA-30B1-4B1C-92C9-85131988BBA4}">
      <dgm:prSet/>
      <dgm:spPr/>
      <dgm:t>
        <a:bodyPr/>
        <a:lstStyle/>
        <a:p>
          <a:endParaRPr lang="pl-PL" sz="2800"/>
        </a:p>
      </dgm:t>
    </dgm:pt>
    <dgm:pt modelId="{DBD85731-1201-4895-91D2-0EDB61FD8DFF}" type="sibTrans" cxnId="{44D74CCA-30B1-4B1C-92C9-85131988BBA4}">
      <dgm:prSet custT="1"/>
      <dgm:spPr/>
      <dgm:t>
        <a:bodyPr/>
        <a:lstStyle/>
        <a:p>
          <a:endParaRPr lang="pl-PL" sz="4800"/>
        </a:p>
      </dgm:t>
    </dgm:pt>
    <dgm:pt modelId="{C97B9025-0C19-4C80-A3A5-940FC40B7B47}">
      <dgm:prSet phldrT="[Tekst]" phldr="1" custT="1"/>
      <dgm:spPr/>
      <dgm:t>
        <a:bodyPr/>
        <a:lstStyle/>
        <a:p>
          <a:endParaRPr lang="pl-PL" sz="2000"/>
        </a:p>
      </dgm:t>
    </dgm:pt>
    <dgm:pt modelId="{AA3F1A95-F1EF-4F42-8441-474D16E52587}" type="parTrans" cxnId="{81FE157B-007E-4AAB-A64C-DA9A2669EE92}">
      <dgm:prSet/>
      <dgm:spPr/>
      <dgm:t>
        <a:bodyPr/>
        <a:lstStyle/>
        <a:p>
          <a:endParaRPr lang="pl-PL" sz="2800"/>
        </a:p>
      </dgm:t>
    </dgm:pt>
    <dgm:pt modelId="{8DA675F6-9FF3-4B5B-BAE6-959D64497F31}" type="sibTrans" cxnId="{81FE157B-007E-4AAB-A64C-DA9A2669EE92}">
      <dgm:prSet/>
      <dgm:spPr/>
      <dgm:t>
        <a:bodyPr/>
        <a:lstStyle/>
        <a:p>
          <a:endParaRPr lang="pl-PL" sz="2800"/>
        </a:p>
      </dgm:t>
    </dgm:pt>
    <dgm:pt modelId="{A074C58A-9F63-47E7-B55C-91CD858460E9}">
      <dgm:prSet phldrT="[Tekst]" phldr="1" custT="1"/>
      <dgm:spPr/>
      <dgm:t>
        <a:bodyPr/>
        <a:lstStyle/>
        <a:p>
          <a:endParaRPr lang="pl-PL" sz="2000"/>
        </a:p>
      </dgm:t>
    </dgm:pt>
    <dgm:pt modelId="{DE98E987-C5F5-4492-BE3E-453CDBA5F27C}" type="parTrans" cxnId="{0C08F5DB-2D41-4E5F-B4C9-09B8B05120F5}">
      <dgm:prSet/>
      <dgm:spPr/>
      <dgm:t>
        <a:bodyPr/>
        <a:lstStyle/>
        <a:p>
          <a:endParaRPr lang="pl-PL" sz="2800"/>
        </a:p>
      </dgm:t>
    </dgm:pt>
    <dgm:pt modelId="{22259649-DBB0-4C6F-A021-EF7E683CB033}" type="sibTrans" cxnId="{0C08F5DB-2D41-4E5F-B4C9-09B8B05120F5}">
      <dgm:prSet/>
      <dgm:spPr/>
      <dgm:t>
        <a:bodyPr/>
        <a:lstStyle/>
        <a:p>
          <a:endParaRPr lang="pl-PL" sz="2800"/>
        </a:p>
      </dgm:t>
    </dgm:pt>
    <dgm:pt modelId="{87CF897A-FDCB-4729-9349-D019A48CB818}" type="pres">
      <dgm:prSet presAssocID="{55DF267D-6F4B-452A-B3D2-F74A99E0F7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32EF5D-3840-4FC0-B056-B4638043F4B0}" type="pres">
      <dgm:prSet presAssocID="{CEC2BA15-D3F2-4913-ADC7-A550F79F52BF}" presName="parentLin" presStyleCnt="0"/>
      <dgm:spPr/>
    </dgm:pt>
    <dgm:pt modelId="{8BCF1BF0-294D-45A5-B91C-1DBC76956B3B}" type="pres">
      <dgm:prSet presAssocID="{CEC2BA15-D3F2-4913-ADC7-A550F79F52BF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968989D-D3D5-49C3-93A9-837263D4E6AF}" type="pres">
      <dgm:prSet presAssocID="{CEC2BA15-D3F2-4913-ADC7-A550F79F52B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108770-BD12-489F-A768-AA21249E5592}" type="pres">
      <dgm:prSet presAssocID="{CEC2BA15-D3F2-4913-ADC7-A550F79F52BF}" presName="negativeSpace" presStyleCnt="0"/>
      <dgm:spPr/>
    </dgm:pt>
    <dgm:pt modelId="{68BAD330-F3C0-4874-8110-9BB860B2B116}" type="pres">
      <dgm:prSet presAssocID="{CEC2BA15-D3F2-4913-ADC7-A550F79F52B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4500A1-1631-4E1B-92DA-7617CE3FECEA}" type="pres">
      <dgm:prSet presAssocID="{E130E050-788F-44AE-9057-E311DB5CDE21}" presName="spaceBetweenRectangles" presStyleCnt="0"/>
      <dgm:spPr/>
    </dgm:pt>
    <dgm:pt modelId="{E950DA8E-6221-4861-9AED-FE047350909C}" type="pres">
      <dgm:prSet presAssocID="{3D2ED2F7-C4A0-4867-ADCD-A461AD9C6938}" presName="parentLin" presStyleCnt="0"/>
      <dgm:spPr/>
    </dgm:pt>
    <dgm:pt modelId="{106D83A7-EEC7-44AE-BDBC-0112B2A05DD3}" type="pres">
      <dgm:prSet presAssocID="{3D2ED2F7-C4A0-4867-ADCD-A461AD9C693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13985509-4DD7-4602-BB3E-1FFADC205B79}" type="pres">
      <dgm:prSet presAssocID="{3D2ED2F7-C4A0-4867-ADCD-A461AD9C69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10D198-0FEC-4F33-824F-370157E82F40}" type="pres">
      <dgm:prSet presAssocID="{3D2ED2F7-C4A0-4867-ADCD-A461AD9C6938}" presName="negativeSpace" presStyleCnt="0"/>
      <dgm:spPr/>
    </dgm:pt>
    <dgm:pt modelId="{1ECE1E33-E178-4A4C-B98E-DBA92F043E98}" type="pres">
      <dgm:prSet presAssocID="{3D2ED2F7-C4A0-4867-ADCD-A461AD9C693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41480D-9B93-4522-BCE6-07056B8E8EBC}" type="pres">
      <dgm:prSet presAssocID="{3C8CE196-3942-4274-9C60-B55C24EB204D}" presName="spaceBetweenRectangles" presStyleCnt="0"/>
      <dgm:spPr/>
    </dgm:pt>
    <dgm:pt modelId="{9FF608DA-5C42-4BF3-8A96-1A86BDB1AD64}" type="pres">
      <dgm:prSet presAssocID="{E0962895-C3DC-4A25-A321-F617A44A6840}" presName="parentLin" presStyleCnt="0"/>
      <dgm:spPr/>
    </dgm:pt>
    <dgm:pt modelId="{A7105245-D8CA-4CF5-A6FC-2541F23E83F2}" type="pres">
      <dgm:prSet presAssocID="{E0962895-C3DC-4A25-A321-F617A44A6840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77D36ABF-3C43-47EE-A143-530AF2020FEE}" type="pres">
      <dgm:prSet presAssocID="{E0962895-C3DC-4A25-A321-F617A44A68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987D05-489F-45DF-8832-18062DF49DA2}" type="pres">
      <dgm:prSet presAssocID="{E0962895-C3DC-4A25-A321-F617A44A6840}" presName="negativeSpace" presStyleCnt="0"/>
      <dgm:spPr/>
    </dgm:pt>
    <dgm:pt modelId="{E19A985E-FBC5-4A0D-8CEC-30EC9F50EE99}" type="pres">
      <dgm:prSet presAssocID="{E0962895-C3DC-4A25-A321-F617A44A68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245D38-B21B-4E1F-AF45-AAE2EBC8ABE9}" type="presOf" srcId="{C97B9025-0C19-4C80-A3A5-940FC40B7B47}" destId="{E19A985E-FBC5-4A0D-8CEC-30EC9F50EE99}" srcOrd="0" destOrd="0" presId="urn:microsoft.com/office/officeart/2005/8/layout/list1"/>
    <dgm:cxn modelId="{36324AAB-7E9C-4B0C-8C88-218F9C987BF9}" type="presOf" srcId="{CEC2BA15-D3F2-4913-ADC7-A550F79F52BF}" destId="{8BCF1BF0-294D-45A5-B91C-1DBC76956B3B}" srcOrd="0" destOrd="0" presId="urn:microsoft.com/office/officeart/2005/8/layout/list1"/>
    <dgm:cxn modelId="{6E9BF4C4-0173-4D44-9716-0C69EF64E195}" type="presOf" srcId="{3D2ED2F7-C4A0-4867-ADCD-A461AD9C6938}" destId="{13985509-4DD7-4602-BB3E-1FFADC205B79}" srcOrd="1" destOrd="0" presId="urn:microsoft.com/office/officeart/2005/8/layout/list1"/>
    <dgm:cxn modelId="{CAD1ABE2-55D4-46DF-8FF1-36468F5060E6}" srcId="{55DF267D-6F4B-452A-B3D2-F74A99E0F715}" destId="{CEC2BA15-D3F2-4913-ADC7-A550F79F52BF}" srcOrd="0" destOrd="0" parTransId="{8FB0B8CF-3871-4806-B0CF-64887DFB182A}" sibTransId="{E130E050-788F-44AE-9057-E311DB5CDE21}"/>
    <dgm:cxn modelId="{F2B6397E-D05B-479E-9EED-E962F71CD386}" type="presOf" srcId="{E0962895-C3DC-4A25-A321-F617A44A6840}" destId="{A7105245-D8CA-4CF5-A6FC-2541F23E83F2}" srcOrd="0" destOrd="0" presId="urn:microsoft.com/office/officeart/2005/8/layout/list1"/>
    <dgm:cxn modelId="{42697F45-0D3D-41CE-9494-12E8C2D00680}" srcId="{55DF267D-6F4B-452A-B3D2-F74A99E0F715}" destId="{3D2ED2F7-C4A0-4867-ADCD-A461AD9C6938}" srcOrd="1" destOrd="0" parTransId="{ACB4E690-50AD-4665-BF2C-E51E7FB6702A}" sibTransId="{3C8CE196-3942-4274-9C60-B55C24EB204D}"/>
    <dgm:cxn modelId="{0C08F5DB-2D41-4E5F-B4C9-09B8B05120F5}" srcId="{E0962895-C3DC-4A25-A321-F617A44A6840}" destId="{A074C58A-9F63-47E7-B55C-91CD858460E9}" srcOrd="1" destOrd="0" parTransId="{DE98E987-C5F5-4492-BE3E-453CDBA5F27C}" sibTransId="{22259649-DBB0-4C6F-A021-EF7E683CB033}"/>
    <dgm:cxn modelId="{DC8E3160-FDD6-40D5-83ED-5DB9FFC52FD6}" type="presOf" srcId="{7212DDB4-E2FF-4AE8-83C9-3DCF0CB0F8DA}" destId="{68BAD330-F3C0-4874-8110-9BB860B2B116}" srcOrd="0" destOrd="1" presId="urn:microsoft.com/office/officeart/2005/8/layout/list1"/>
    <dgm:cxn modelId="{763160DD-91AB-4C3E-934C-57DBBDE7493A}" type="presOf" srcId="{E0962895-C3DC-4A25-A321-F617A44A6840}" destId="{77D36ABF-3C43-47EE-A143-530AF2020FEE}" srcOrd="1" destOrd="0" presId="urn:microsoft.com/office/officeart/2005/8/layout/list1"/>
    <dgm:cxn modelId="{48097A6C-4B7A-4236-89BE-52EF9DB2A984}" srcId="{3D2ED2F7-C4A0-4867-ADCD-A461AD9C6938}" destId="{E29A2FC8-C5FF-4A1C-8F9A-F56381F15660}" srcOrd="0" destOrd="0" parTransId="{30EA148B-FCBA-4B4C-AA2A-E1F0A1C5930B}" sibTransId="{F21D76FB-C3EC-4D28-9ECC-8A4C651E3ABE}"/>
    <dgm:cxn modelId="{FD5FFAE0-CDAA-406F-8EF2-44FE550AA566}" srcId="{CEC2BA15-D3F2-4913-ADC7-A550F79F52BF}" destId="{A7670A06-713B-40DE-BE3F-539D225FA4B0}" srcOrd="0" destOrd="0" parTransId="{EE501C2C-3943-4C04-B6E6-CDA6DE3BB3DE}" sibTransId="{CDEF412E-F979-4062-ABA5-5B3BFC4A955D}"/>
    <dgm:cxn modelId="{4199980D-6068-48ED-9655-0378D9287857}" type="presOf" srcId="{CEC2BA15-D3F2-4913-ADC7-A550F79F52BF}" destId="{2968989D-D3D5-49C3-93A9-837263D4E6AF}" srcOrd="1" destOrd="0" presId="urn:microsoft.com/office/officeart/2005/8/layout/list1"/>
    <dgm:cxn modelId="{72CAE392-06FD-4198-9394-C4158EF151C5}" type="presOf" srcId="{66DE0721-0442-43AF-8831-4467A6721541}" destId="{1ECE1E33-E178-4A4C-B98E-DBA92F043E98}" srcOrd="0" destOrd="1" presId="urn:microsoft.com/office/officeart/2005/8/layout/list1"/>
    <dgm:cxn modelId="{94CA214C-45C6-4C91-B2A5-20EFD580DE9F}" type="presOf" srcId="{A7670A06-713B-40DE-BE3F-539D225FA4B0}" destId="{68BAD330-F3C0-4874-8110-9BB860B2B116}" srcOrd="0" destOrd="0" presId="urn:microsoft.com/office/officeart/2005/8/layout/list1"/>
    <dgm:cxn modelId="{44D74CCA-30B1-4B1C-92C9-85131988BBA4}" srcId="{55DF267D-6F4B-452A-B3D2-F74A99E0F715}" destId="{E0962895-C3DC-4A25-A321-F617A44A6840}" srcOrd="2" destOrd="0" parTransId="{7692BC30-D37F-45B0-8257-AB0445C1F5AA}" sibTransId="{DBD85731-1201-4895-91D2-0EDB61FD8DFF}"/>
    <dgm:cxn modelId="{81FE157B-007E-4AAB-A64C-DA9A2669EE92}" srcId="{E0962895-C3DC-4A25-A321-F617A44A6840}" destId="{C97B9025-0C19-4C80-A3A5-940FC40B7B47}" srcOrd="0" destOrd="0" parTransId="{AA3F1A95-F1EF-4F42-8441-474D16E52587}" sibTransId="{8DA675F6-9FF3-4B5B-BAE6-959D64497F31}"/>
    <dgm:cxn modelId="{0FD8F26C-E6FF-4BDF-855A-10E59F124BC6}" srcId="{CEC2BA15-D3F2-4913-ADC7-A550F79F52BF}" destId="{7212DDB4-E2FF-4AE8-83C9-3DCF0CB0F8DA}" srcOrd="1" destOrd="0" parTransId="{96CCFCE3-7BD2-450F-898E-8625323A2516}" sibTransId="{C5DCAAE6-9BA3-4368-B7A3-D4C18C88D58A}"/>
    <dgm:cxn modelId="{2BFAE37C-701F-435F-8A2C-C0C106FD351C}" type="presOf" srcId="{55DF267D-6F4B-452A-B3D2-F74A99E0F715}" destId="{87CF897A-FDCB-4729-9349-D019A48CB818}" srcOrd="0" destOrd="0" presId="urn:microsoft.com/office/officeart/2005/8/layout/list1"/>
    <dgm:cxn modelId="{18572EDE-9E02-45B8-8036-16A87067C8BD}" type="presOf" srcId="{3D2ED2F7-C4A0-4867-ADCD-A461AD9C6938}" destId="{106D83A7-EEC7-44AE-BDBC-0112B2A05DD3}" srcOrd="0" destOrd="0" presId="urn:microsoft.com/office/officeart/2005/8/layout/list1"/>
    <dgm:cxn modelId="{FB1F31D3-2364-4C5C-8E58-653952F8D178}" type="presOf" srcId="{E29A2FC8-C5FF-4A1C-8F9A-F56381F15660}" destId="{1ECE1E33-E178-4A4C-B98E-DBA92F043E98}" srcOrd="0" destOrd="0" presId="urn:microsoft.com/office/officeart/2005/8/layout/list1"/>
    <dgm:cxn modelId="{7CDCAD1B-50B4-4487-8525-6A28FDEFB3AF}" type="presOf" srcId="{A074C58A-9F63-47E7-B55C-91CD858460E9}" destId="{E19A985E-FBC5-4A0D-8CEC-30EC9F50EE99}" srcOrd="0" destOrd="1" presId="urn:microsoft.com/office/officeart/2005/8/layout/list1"/>
    <dgm:cxn modelId="{50E55872-9F8C-46D6-B6A1-3CADB2468E27}" srcId="{3D2ED2F7-C4A0-4867-ADCD-A461AD9C6938}" destId="{66DE0721-0442-43AF-8831-4467A6721541}" srcOrd="1" destOrd="0" parTransId="{8E7510B7-F52D-4C37-AC20-1A060682BA5A}" sibTransId="{7353E8C8-FE19-49C7-991B-0CE709ABBEDB}"/>
    <dgm:cxn modelId="{D8CC4D06-B2F0-4AC4-8970-5E389E251423}" type="presParOf" srcId="{87CF897A-FDCB-4729-9349-D019A48CB818}" destId="{4832EF5D-3840-4FC0-B056-B4638043F4B0}" srcOrd="0" destOrd="0" presId="urn:microsoft.com/office/officeart/2005/8/layout/list1"/>
    <dgm:cxn modelId="{DE153CC8-CC66-4C3C-858D-B0D149EB89A2}" type="presParOf" srcId="{4832EF5D-3840-4FC0-B056-B4638043F4B0}" destId="{8BCF1BF0-294D-45A5-B91C-1DBC76956B3B}" srcOrd="0" destOrd="0" presId="urn:microsoft.com/office/officeart/2005/8/layout/list1"/>
    <dgm:cxn modelId="{E7B26EAB-1402-473D-B86A-7A89DBDC19F9}" type="presParOf" srcId="{4832EF5D-3840-4FC0-B056-B4638043F4B0}" destId="{2968989D-D3D5-49C3-93A9-837263D4E6AF}" srcOrd="1" destOrd="0" presId="urn:microsoft.com/office/officeart/2005/8/layout/list1"/>
    <dgm:cxn modelId="{839F8587-7863-4853-B3B4-3385D2F38675}" type="presParOf" srcId="{87CF897A-FDCB-4729-9349-D019A48CB818}" destId="{92108770-BD12-489F-A768-AA21249E5592}" srcOrd="1" destOrd="0" presId="urn:microsoft.com/office/officeart/2005/8/layout/list1"/>
    <dgm:cxn modelId="{0D50CE9F-3312-43F1-A799-F109FB70C328}" type="presParOf" srcId="{87CF897A-FDCB-4729-9349-D019A48CB818}" destId="{68BAD330-F3C0-4874-8110-9BB860B2B116}" srcOrd="2" destOrd="0" presId="urn:microsoft.com/office/officeart/2005/8/layout/list1"/>
    <dgm:cxn modelId="{F79ACB18-1CEF-4460-ABED-D3702BB17025}" type="presParOf" srcId="{87CF897A-FDCB-4729-9349-D019A48CB818}" destId="{684500A1-1631-4E1B-92DA-7617CE3FECEA}" srcOrd="3" destOrd="0" presId="urn:microsoft.com/office/officeart/2005/8/layout/list1"/>
    <dgm:cxn modelId="{0B04BD0F-A4BA-431D-A55F-319616B89075}" type="presParOf" srcId="{87CF897A-FDCB-4729-9349-D019A48CB818}" destId="{E950DA8E-6221-4861-9AED-FE047350909C}" srcOrd="4" destOrd="0" presId="urn:microsoft.com/office/officeart/2005/8/layout/list1"/>
    <dgm:cxn modelId="{085F84AF-EF37-4A08-814E-DBE6AE1170FF}" type="presParOf" srcId="{E950DA8E-6221-4861-9AED-FE047350909C}" destId="{106D83A7-EEC7-44AE-BDBC-0112B2A05DD3}" srcOrd="0" destOrd="0" presId="urn:microsoft.com/office/officeart/2005/8/layout/list1"/>
    <dgm:cxn modelId="{4F2D842A-5074-4192-A5AD-9A8D44C87432}" type="presParOf" srcId="{E950DA8E-6221-4861-9AED-FE047350909C}" destId="{13985509-4DD7-4602-BB3E-1FFADC205B79}" srcOrd="1" destOrd="0" presId="urn:microsoft.com/office/officeart/2005/8/layout/list1"/>
    <dgm:cxn modelId="{6848ADCA-C9D4-40AA-8FB5-9AC6105EECCF}" type="presParOf" srcId="{87CF897A-FDCB-4729-9349-D019A48CB818}" destId="{C610D198-0FEC-4F33-824F-370157E82F40}" srcOrd="5" destOrd="0" presId="urn:microsoft.com/office/officeart/2005/8/layout/list1"/>
    <dgm:cxn modelId="{FE4AAE7E-2A95-4B64-92DA-F9A0DD73098A}" type="presParOf" srcId="{87CF897A-FDCB-4729-9349-D019A48CB818}" destId="{1ECE1E33-E178-4A4C-B98E-DBA92F043E98}" srcOrd="6" destOrd="0" presId="urn:microsoft.com/office/officeart/2005/8/layout/list1"/>
    <dgm:cxn modelId="{C360BDD1-52B2-4969-AB19-14BE9C2377AF}" type="presParOf" srcId="{87CF897A-FDCB-4729-9349-D019A48CB818}" destId="{6041480D-9B93-4522-BCE6-07056B8E8EBC}" srcOrd="7" destOrd="0" presId="urn:microsoft.com/office/officeart/2005/8/layout/list1"/>
    <dgm:cxn modelId="{38CFF031-28ED-40B3-A4BB-ED1C5C969C80}" type="presParOf" srcId="{87CF897A-FDCB-4729-9349-D019A48CB818}" destId="{9FF608DA-5C42-4BF3-8A96-1A86BDB1AD64}" srcOrd="8" destOrd="0" presId="urn:microsoft.com/office/officeart/2005/8/layout/list1"/>
    <dgm:cxn modelId="{5D6CB38A-1805-40D5-A632-951485683C14}" type="presParOf" srcId="{9FF608DA-5C42-4BF3-8A96-1A86BDB1AD64}" destId="{A7105245-D8CA-4CF5-A6FC-2541F23E83F2}" srcOrd="0" destOrd="0" presId="urn:microsoft.com/office/officeart/2005/8/layout/list1"/>
    <dgm:cxn modelId="{17F2CD33-F44B-4186-8AD5-E748BBF4A95A}" type="presParOf" srcId="{9FF608DA-5C42-4BF3-8A96-1A86BDB1AD64}" destId="{77D36ABF-3C43-47EE-A143-530AF2020FEE}" srcOrd="1" destOrd="0" presId="urn:microsoft.com/office/officeart/2005/8/layout/list1"/>
    <dgm:cxn modelId="{19A1FC98-DEDF-495C-8FC6-D729126C6692}" type="presParOf" srcId="{87CF897A-FDCB-4729-9349-D019A48CB818}" destId="{CE987D05-489F-45DF-8832-18062DF49DA2}" srcOrd="9" destOrd="0" presId="urn:microsoft.com/office/officeart/2005/8/layout/list1"/>
    <dgm:cxn modelId="{732AEA4A-0AAA-4F9E-92B7-DE3B5F45C868}" type="presParOf" srcId="{87CF897A-FDCB-4729-9349-D019A48CB818}" destId="{E19A985E-FBC5-4A0D-8CEC-30EC9F50EE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AD330-F3C0-4874-8110-9BB860B2B116}">
      <dsp:nvSpPr>
        <dsp:cNvPr id="0" name=""/>
        <dsp:cNvSpPr/>
      </dsp:nvSpPr>
      <dsp:spPr>
        <a:xfrm>
          <a:off x="0" y="1351125"/>
          <a:ext cx="8280920" cy="52868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437388" rIns="6426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/>
        </a:p>
      </dsp:txBody>
      <dsp:txXfrm>
        <a:off x="0" y="1351125"/>
        <a:ext cx="8280920" cy="528683"/>
      </dsp:txXfrm>
    </dsp:sp>
    <dsp:sp modelId="{2968989D-D3D5-49C3-93A9-837263D4E6AF}">
      <dsp:nvSpPr>
        <dsp:cNvPr id="0" name=""/>
        <dsp:cNvSpPr/>
      </dsp:nvSpPr>
      <dsp:spPr>
        <a:xfrm>
          <a:off x="414046" y="1041467"/>
          <a:ext cx="5796644" cy="6193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zaangażowanie kierownictwa</a:t>
          </a:r>
          <a:endParaRPr lang="pl-PL" sz="2000" kern="1200" dirty="0"/>
        </a:p>
      </dsp:txBody>
      <dsp:txXfrm>
        <a:off x="444278" y="1071699"/>
        <a:ext cx="5736180" cy="558850"/>
      </dsp:txXfrm>
    </dsp:sp>
    <dsp:sp modelId="{1ECE1E33-E178-4A4C-B98E-DBA92F043E98}">
      <dsp:nvSpPr>
        <dsp:cNvPr id="0" name=""/>
        <dsp:cNvSpPr/>
      </dsp:nvSpPr>
      <dsp:spPr>
        <a:xfrm>
          <a:off x="0" y="2302755"/>
          <a:ext cx="8280920" cy="52868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437388" rIns="6426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/>
        </a:p>
      </dsp:txBody>
      <dsp:txXfrm>
        <a:off x="0" y="2302755"/>
        <a:ext cx="8280920" cy="528683"/>
      </dsp:txXfrm>
    </dsp:sp>
    <dsp:sp modelId="{13985509-4DD7-4602-BB3E-1FFADC205B79}">
      <dsp:nvSpPr>
        <dsp:cNvPr id="0" name=""/>
        <dsp:cNvSpPr/>
      </dsp:nvSpPr>
      <dsp:spPr>
        <a:xfrm>
          <a:off x="414046" y="1993097"/>
          <a:ext cx="5796644" cy="6193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udział personelu</a:t>
          </a:r>
          <a:endParaRPr lang="pl-PL" sz="2000" kern="1200" dirty="0"/>
        </a:p>
      </dsp:txBody>
      <dsp:txXfrm>
        <a:off x="444278" y="2023329"/>
        <a:ext cx="5736180" cy="558850"/>
      </dsp:txXfrm>
    </dsp:sp>
    <dsp:sp modelId="{E19A985E-FBC5-4A0D-8CEC-30EC9F50EE99}">
      <dsp:nvSpPr>
        <dsp:cNvPr id="0" name=""/>
        <dsp:cNvSpPr/>
      </dsp:nvSpPr>
      <dsp:spPr>
        <a:xfrm>
          <a:off x="0" y="3254384"/>
          <a:ext cx="8280920" cy="52868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437388" rIns="6426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/>
        </a:p>
      </dsp:txBody>
      <dsp:txXfrm>
        <a:off x="0" y="3254384"/>
        <a:ext cx="8280920" cy="528683"/>
      </dsp:txXfrm>
    </dsp:sp>
    <dsp:sp modelId="{77D36ABF-3C43-47EE-A143-530AF2020FEE}">
      <dsp:nvSpPr>
        <dsp:cNvPr id="0" name=""/>
        <dsp:cNvSpPr/>
      </dsp:nvSpPr>
      <dsp:spPr>
        <a:xfrm>
          <a:off x="414046" y="2944727"/>
          <a:ext cx="5796644" cy="6193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rola organów państwowych</a:t>
          </a:r>
          <a:endParaRPr lang="pl-PL" sz="2000" kern="1200" dirty="0"/>
        </a:p>
      </dsp:txBody>
      <dsp:txXfrm>
        <a:off x="444278" y="2974959"/>
        <a:ext cx="5736180" cy="558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16.10.2020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16.10.2020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Safety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safety</a:t>
            </a:r>
            <a:r>
              <a:rPr lang="pl-PL" dirty="0" smtClean="0"/>
              <a:t> </a:t>
            </a:r>
            <a:r>
              <a:rPr lang="pl-PL" dirty="0" err="1" smtClean="0"/>
              <a:t>sometimes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Dominika Marzec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472735" y="4047976"/>
            <a:ext cx="8563761" cy="360040"/>
          </a:xfrm>
        </p:spPr>
        <p:txBody>
          <a:bodyPr/>
          <a:lstStyle/>
          <a:p>
            <a:r>
              <a:rPr lang="pl-PL" sz="2000" dirty="0" smtClean="0"/>
              <a:t>Przedsiębiorstwo Państwowe „Porty Lotnicze” - Lotnisko Chopina w Warszawie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611560" y="4653136"/>
            <a:ext cx="8185629" cy="360040"/>
          </a:xfrm>
        </p:spPr>
        <p:txBody>
          <a:bodyPr/>
          <a:lstStyle/>
          <a:p>
            <a:r>
              <a:rPr lang="pl-PL" dirty="0" smtClean="0"/>
              <a:t>22.10.2020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5"/>
            </a:pPr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22168"/>
            <a:ext cx="8291264" cy="3971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Podniesienie efektywności SMS możliwe tylko przy zrozumieniu i zaangażowaniu organizacji lotniczych oraz organów państwowych;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Edukacja w zakresie historii wdrażania SMS w lotnictwie i innych branżach może podnieść zaangażowanie i świadomość personelu oraz kierownictwa organizacji, </a:t>
            </a:r>
            <a:br>
              <a:rPr lang="pl-PL" dirty="0" smtClean="0"/>
            </a:br>
            <a:r>
              <a:rPr lang="pl-PL" dirty="0" smtClean="0"/>
              <a:t>a także personelu organów państwowych;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Realna integracja z innymi systemami zarządzania pozwoli na rozszerzenie wiedzy systemu, powiększenie dostępnych zasobów  oraz zwiększenie zaangażowania kierownictwa;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Ograniczenie dokumentacji jest niezbędne;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Efektywny, odnoszący się do realnych problemów system legislacyjny oraz nadzoru;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Odpowiednie zasoby organów państwowych, wzmocnienie ich pozycji.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Safety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safety</a:t>
            </a:r>
            <a:r>
              <a:rPr lang="pl-PL" dirty="0" smtClean="0"/>
              <a:t> </a:t>
            </a:r>
            <a:r>
              <a:rPr lang="pl-PL" dirty="0" err="1" smtClean="0"/>
              <a:t>sometimes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85630" y="1557040"/>
            <a:ext cx="7771894" cy="431800"/>
          </a:xfrm>
        </p:spPr>
        <p:txBody>
          <a:bodyPr/>
          <a:lstStyle/>
          <a:p>
            <a:r>
              <a:rPr lang="pl-PL" dirty="0" smtClean="0"/>
              <a:t>Dominika Marzec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485630" y="1844824"/>
            <a:ext cx="8334842" cy="370964"/>
          </a:xfrm>
        </p:spPr>
        <p:txBody>
          <a:bodyPr/>
          <a:lstStyle/>
          <a:p>
            <a:r>
              <a:rPr lang="pl-PL" dirty="0"/>
              <a:t>Przedsiębiorstwo Państwowe „Porty </a:t>
            </a:r>
            <a:r>
              <a:rPr lang="pl-PL" dirty="0" smtClean="0"/>
              <a:t>Lotnicze” - Lotnisko </a:t>
            </a:r>
            <a:r>
              <a:rPr lang="pl-PL" dirty="0"/>
              <a:t>Chopina w Warszawie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467544" y="2553980"/>
            <a:ext cx="7771894" cy="370964"/>
          </a:xfrm>
        </p:spPr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107505" y="2925415"/>
            <a:ext cx="8928991" cy="3599929"/>
          </a:xfrm>
          <a:solidFill>
            <a:schemeClr val="bg1"/>
          </a:solidFill>
        </p:spPr>
        <p:txBody>
          <a:bodyPr/>
          <a:lstStyle/>
          <a:p>
            <a:r>
              <a:rPr lang="pl-PL" sz="1050" dirty="0" err="1" smtClean="0"/>
              <a:t>Annex</a:t>
            </a:r>
            <a:r>
              <a:rPr lang="pl-PL" sz="1050" dirty="0" smtClean="0"/>
              <a:t> </a:t>
            </a:r>
            <a:r>
              <a:rPr lang="pl-PL" sz="1050" dirty="0"/>
              <a:t>19 to the </a:t>
            </a:r>
            <a:r>
              <a:rPr lang="pl-PL" sz="1050" dirty="0" err="1"/>
              <a:t>Convention</a:t>
            </a:r>
            <a:r>
              <a:rPr lang="pl-PL" sz="1050" dirty="0"/>
              <a:t> on International </a:t>
            </a:r>
            <a:r>
              <a:rPr lang="pl-PL" sz="1050" dirty="0" err="1"/>
              <a:t>Civil</a:t>
            </a:r>
            <a:r>
              <a:rPr lang="pl-PL" sz="1050" dirty="0"/>
              <a:t> </a:t>
            </a:r>
            <a:r>
              <a:rPr lang="pl-PL" sz="1050" dirty="0" err="1"/>
              <a:t>Aviation</a:t>
            </a:r>
            <a:r>
              <a:rPr lang="pl-PL" sz="1050" dirty="0"/>
              <a:t>, </a:t>
            </a:r>
            <a:r>
              <a:rPr lang="pl-PL" sz="1050" dirty="0" err="1"/>
              <a:t>first</a:t>
            </a:r>
            <a:r>
              <a:rPr lang="pl-PL" sz="1050" dirty="0"/>
              <a:t> </a:t>
            </a:r>
            <a:r>
              <a:rPr lang="pl-PL" sz="1050" dirty="0" err="1"/>
              <a:t>edition</a:t>
            </a:r>
            <a:r>
              <a:rPr lang="pl-PL" sz="1050" dirty="0"/>
              <a:t>, ICAO, Montreal (2013).</a:t>
            </a:r>
          </a:p>
          <a:p>
            <a:r>
              <a:rPr lang="pl-PL" sz="1050" dirty="0" err="1" smtClean="0"/>
              <a:t>Annual</a:t>
            </a:r>
            <a:r>
              <a:rPr lang="pl-PL" sz="1050" dirty="0" smtClean="0"/>
              <a:t> </a:t>
            </a:r>
            <a:r>
              <a:rPr lang="pl-PL" sz="1050" dirty="0"/>
              <a:t>Activity Report 2018. </a:t>
            </a:r>
            <a:r>
              <a:rPr lang="pl-PL" sz="1050" dirty="0" err="1"/>
              <a:t>European</a:t>
            </a:r>
            <a:r>
              <a:rPr lang="pl-PL" sz="1050" dirty="0"/>
              <a:t> Union </a:t>
            </a:r>
            <a:r>
              <a:rPr lang="pl-PL" sz="1050" dirty="0" err="1"/>
              <a:t>Aviation</a:t>
            </a:r>
            <a:r>
              <a:rPr lang="pl-PL" sz="1050" dirty="0"/>
              <a:t> </a:t>
            </a:r>
            <a:r>
              <a:rPr lang="pl-PL" sz="1050" dirty="0" err="1"/>
              <a:t>Safety</a:t>
            </a:r>
            <a:r>
              <a:rPr lang="pl-PL" sz="1050" dirty="0"/>
              <a:t> </a:t>
            </a:r>
            <a:r>
              <a:rPr lang="pl-PL" sz="1050" dirty="0" err="1"/>
              <a:t>Agency</a:t>
            </a:r>
            <a:r>
              <a:rPr lang="pl-PL" sz="1050" dirty="0"/>
              <a:t>, </a:t>
            </a:r>
            <a:r>
              <a:rPr lang="pl-PL" sz="1050" dirty="0" err="1"/>
              <a:t>Cologne</a:t>
            </a:r>
            <a:r>
              <a:rPr lang="pl-PL" sz="1050" dirty="0"/>
              <a:t> (2019).</a:t>
            </a:r>
          </a:p>
          <a:p>
            <a:r>
              <a:rPr lang="pl-PL" sz="1050" dirty="0" err="1" smtClean="0"/>
              <a:t>Annual</a:t>
            </a:r>
            <a:r>
              <a:rPr lang="pl-PL" sz="1050" dirty="0" smtClean="0"/>
              <a:t> </a:t>
            </a:r>
            <a:r>
              <a:rPr lang="pl-PL" sz="1050" dirty="0" err="1"/>
              <a:t>Safety</a:t>
            </a:r>
            <a:r>
              <a:rPr lang="pl-PL" sz="1050" dirty="0"/>
              <a:t> </a:t>
            </a:r>
            <a:r>
              <a:rPr lang="pl-PL" sz="1050" dirty="0" err="1"/>
              <a:t>Review</a:t>
            </a:r>
            <a:r>
              <a:rPr lang="pl-PL" sz="1050" dirty="0"/>
              <a:t> 2019. </a:t>
            </a:r>
            <a:r>
              <a:rPr lang="pl-PL" sz="1050" dirty="0" err="1"/>
              <a:t>European</a:t>
            </a:r>
            <a:r>
              <a:rPr lang="pl-PL" sz="1050" dirty="0"/>
              <a:t> Union </a:t>
            </a:r>
            <a:r>
              <a:rPr lang="pl-PL" sz="1050" dirty="0" err="1"/>
              <a:t>Aviation</a:t>
            </a:r>
            <a:r>
              <a:rPr lang="pl-PL" sz="1050" dirty="0"/>
              <a:t> </a:t>
            </a:r>
            <a:r>
              <a:rPr lang="pl-PL" sz="1050" dirty="0" err="1"/>
              <a:t>Safety</a:t>
            </a:r>
            <a:r>
              <a:rPr lang="pl-PL" sz="1050" dirty="0"/>
              <a:t> </a:t>
            </a:r>
            <a:r>
              <a:rPr lang="pl-PL" sz="1050" dirty="0" err="1"/>
              <a:t>Agency</a:t>
            </a:r>
            <a:r>
              <a:rPr lang="pl-PL" sz="1050" dirty="0"/>
              <a:t>, </a:t>
            </a:r>
            <a:r>
              <a:rPr lang="pl-PL" sz="1050" dirty="0" err="1"/>
              <a:t>Cologne</a:t>
            </a:r>
            <a:r>
              <a:rPr lang="pl-PL" sz="1050" dirty="0"/>
              <a:t> (2019).</a:t>
            </a:r>
          </a:p>
          <a:p>
            <a:r>
              <a:rPr lang="pl-PL" sz="1050" dirty="0" err="1" smtClean="0"/>
              <a:t>Dańko</a:t>
            </a:r>
            <a:r>
              <a:rPr lang="pl-PL" sz="1050" dirty="0" smtClean="0"/>
              <a:t> </a:t>
            </a:r>
            <a:r>
              <a:rPr lang="pl-PL" sz="1050" dirty="0"/>
              <a:t>G.: PKBWL – instytucja we mgle? In: dlapilota.pl (2019), https://dlapilota.pl/wiadomosci/kontrola-ruchu-lotniczego/pkbwl-instytucja-we-mgle, </a:t>
            </a:r>
            <a:r>
              <a:rPr lang="pl-PL" sz="1050" dirty="0" err="1"/>
              <a:t>last</a:t>
            </a:r>
            <a:r>
              <a:rPr lang="pl-PL" sz="1050" dirty="0"/>
              <a:t> </a:t>
            </a:r>
            <a:r>
              <a:rPr lang="pl-PL" sz="1050" dirty="0" err="1"/>
              <a:t>accessed</a:t>
            </a:r>
            <a:r>
              <a:rPr lang="pl-PL" sz="1050" dirty="0"/>
              <a:t> 2020/04/13.</a:t>
            </a:r>
          </a:p>
          <a:p>
            <a:r>
              <a:rPr lang="pl-PL" sz="1050" dirty="0" smtClean="0"/>
              <a:t>Domański </a:t>
            </a:r>
            <a:r>
              <a:rPr lang="pl-PL" sz="1050" dirty="0"/>
              <a:t>A.: ULC walczy o fundusze, bo traci wydolność. In: rynek-lotniczy.pl (2019), https://www.rynek-lotniczy.pl/wiadomosci/ulc-walczy-o-fundusze-bo-traci-wydolnosc-6569.html, </a:t>
            </a:r>
            <a:r>
              <a:rPr lang="pl-PL" sz="1050" dirty="0" err="1"/>
              <a:t>last</a:t>
            </a:r>
            <a:r>
              <a:rPr lang="pl-PL" sz="1050" dirty="0"/>
              <a:t> </a:t>
            </a:r>
            <a:r>
              <a:rPr lang="pl-PL" sz="1050" dirty="0" err="1"/>
              <a:t>accessed</a:t>
            </a:r>
            <a:r>
              <a:rPr lang="pl-PL" sz="1050" dirty="0"/>
              <a:t> 2020/04/13.</a:t>
            </a:r>
          </a:p>
          <a:p>
            <a:r>
              <a:rPr lang="pl-PL" sz="1050" dirty="0" smtClean="0"/>
              <a:t>Doskocz </a:t>
            </a:r>
            <a:r>
              <a:rPr lang="pl-PL" sz="1050" dirty="0"/>
              <a:t>M.: Dość tej amatorszczyzny. In: latajlegalnie.com (2020), https://latajlegalnie.com/2020/04/06/dosc-tej-amatorszczyzny/, </a:t>
            </a:r>
            <a:r>
              <a:rPr lang="pl-PL" sz="1050" dirty="0" err="1"/>
              <a:t>last</a:t>
            </a:r>
            <a:r>
              <a:rPr lang="pl-PL" sz="1050" dirty="0"/>
              <a:t> </a:t>
            </a:r>
            <a:r>
              <a:rPr lang="pl-PL" sz="1050" dirty="0" err="1"/>
              <a:t>accessed</a:t>
            </a:r>
            <a:r>
              <a:rPr lang="pl-PL" sz="1050" dirty="0"/>
              <a:t> 2020/04/13.</a:t>
            </a:r>
          </a:p>
          <a:p>
            <a:r>
              <a:rPr lang="pl-PL" sz="1050" dirty="0" smtClean="0"/>
              <a:t>EASA </a:t>
            </a:r>
            <a:r>
              <a:rPr lang="pl-PL" sz="1050" dirty="0" err="1"/>
              <a:t>Homepage</a:t>
            </a:r>
            <a:r>
              <a:rPr lang="pl-PL" sz="1050" dirty="0"/>
              <a:t>, https://www.easa.europa.eu, </a:t>
            </a:r>
            <a:r>
              <a:rPr lang="pl-PL" sz="1050" dirty="0" err="1"/>
              <a:t>last</a:t>
            </a:r>
            <a:r>
              <a:rPr lang="pl-PL" sz="1050" dirty="0"/>
              <a:t> </a:t>
            </a:r>
            <a:r>
              <a:rPr lang="pl-PL" sz="1050" dirty="0" err="1"/>
              <a:t>accessed</a:t>
            </a:r>
            <a:r>
              <a:rPr lang="pl-PL" sz="1050" dirty="0"/>
              <a:t> 2020/04/11.</a:t>
            </a:r>
          </a:p>
          <a:p>
            <a:r>
              <a:rPr lang="pl-PL" sz="1050" dirty="0" smtClean="0"/>
              <a:t>ICAO </a:t>
            </a:r>
            <a:r>
              <a:rPr lang="pl-PL" sz="1050" dirty="0" err="1"/>
              <a:t>Homepage</a:t>
            </a:r>
            <a:r>
              <a:rPr lang="pl-PL" sz="1050" dirty="0"/>
              <a:t>, https://www.icao.int, </a:t>
            </a:r>
            <a:r>
              <a:rPr lang="pl-PL" sz="1050" dirty="0" err="1"/>
              <a:t>last</a:t>
            </a:r>
            <a:r>
              <a:rPr lang="pl-PL" sz="1050" dirty="0"/>
              <a:t> </a:t>
            </a:r>
            <a:r>
              <a:rPr lang="pl-PL" sz="1050" dirty="0" err="1"/>
              <a:t>accessed</a:t>
            </a:r>
            <a:r>
              <a:rPr lang="pl-PL" sz="1050" dirty="0"/>
              <a:t> 2020/04/08.</a:t>
            </a:r>
          </a:p>
          <a:p>
            <a:r>
              <a:rPr lang="pl-PL" sz="1050" dirty="0" smtClean="0"/>
              <a:t>Królikowski </a:t>
            </a:r>
            <a:r>
              <a:rPr lang="pl-PL" sz="1050" dirty="0"/>
              <a:t>W.: Komu i po co jest ten SMS – głos na forum SMS. In: dlapilota.pl (2014), https://dlapilota.pl/wiadomosci/polska/komu-i-po-co-jest-ten-sms-glos-na-forum-sms, </a:t>
            </a:r>
            <a:r>
              <a:rPr lang="pl-PL" sz="1050" dirty="0" err="1"/>
              <a:t>last</a:t>
            </a:r>
            <a:r>
              <a:rPr lang="pl-PL" sz="1050" dirty="0"/>
              <a:t> </a:t>
            </a:r>
            <a:r>
              <a:rPr lang="pl-PL" sz="1050" dirty="0" err="1"/>
              <a:t>accessed</a:t>
            </a:r>
            <a:r>
              <a:rPr lang="pl-PL" sz="1050" dirty="0"/>
              <a:t> 2020/04/11.</a:t>
            </a:r>
          </a:p>
          <a:p>
            <a:r>
              <a:rPr lang="pl-PL" sz="1050" dirty="0" smtClean="0"/>
              <a:t>Królikowski </a:t>
            </a:r>
            <a:r>
              <a:rPr lang="pl-PL" sz="1050" dirty="0"/>
              <a:t>W.: Nasza droga do lotniczej Europy, czyli przygody urzędnicze z ustawą, GILC i ULC. In: dlapilota.pl (2013), https://dlapilota.pl/wiadomosci/dlapilota/nasza-droga-do-lotniczej-europy-czyli-przygody-urzednicze-z-ustawa-gilc-i-ulc--1, </a:t>
            </a:r>
            <a:r>
              <a:rPr lang="pl-PL" sz="1050" dirty="0" err="1"/>
              <a:t>last</a:t>
            </a:r>
            <a:r>
              <a:rPr lang="pl-PL" sz="1050" dirty="0"/>
              <a:t> </a:t>
            </a:r>
            <a:r>
              <a:rPr lang="pl-PL" sz="1050" dirty="0" err="1"/>
              <a:t>accessed</a:t>
            </a:r>
            <a:r>
              <a:rPr lang="pl-PL" sz="1050" dirty="0"/>
              <a:t> 2020/04/13.</a:t>
            </a:r>
          </a:p>
          <a:p>
            <a:r>
              <a:rPr lang="pl-PL" sz="1050" dirty="0" smtClean="0"/>
              <a:t>Marzec </a:t>
            </a:r>
            <a:r>
              <a:rPr lang="pl-PL" sz="1050" dirty="0"/>
              <a:t>D.: The management of </a:t>
            </a:r>
            <a:r>
              <a:rPr lang="pl-PL" sz="1050" dirty="0" err="1"/>
              <a:t>change</a:t>
            </a:r>
            <a:r>
              <a:rPr lang="pl-PL" sz="1050" dirty="0"/>
              <a:t> as part of the </a:t>
            </a:r>
            <a:r>
              <a:rPr lang="pl-PL" sz="1050" dirty="0" err="1"/>
              <a:t>safety</a:t>
            </a:r>
            <a:r>
              <a:rPr lang="pl-PL" sz="1050" dirty="0"/>
              <a:t> management system of </a:t>
            </a:r>
            <a:r>
              <a:rPr lang="pl-PL" sz="1050" dirty="0" err="1"/>
              <a:t>selected</a:t>
            </a:r>
            <a:r>
              <a:rPr lang="pl-PL" sz="1050" dirty="0"/>
              <a:t> </a:t>
            </a:r>
            <a:r>
              <a:rPr lang="pl-PL" sz="1050" dirty="0" err="1"/>
              <a:t>civil</a:t>
            </a:r>
            <a:r>
              <a:rPr lang="pl-PL" sz="1050" dirty="0"/>
              <a:t> </a:t>
            </a:r>
            <a:r>
              <a:rPr lang="pl-PL" sz="1050" dirty="0" err="1"/>
              <a:t>aviation</a:t>
            </a:r>
            <a:r>
              <a:rPr lang="pl-PL" sz="1050" dirty="0"/>
              <a:t> </a:t>
            </a:r>
            <a:r>
              <a:rPr lang="pl-PL" sz="1050" dirty="0" err="1"/>
              <a:t>organisations</a:t>
            </a:r>
            <a:r>
              <a:rPr lang="pl-PL" sz="1050" dirty="0"/>
              <a:t>. War </a:t>
            </a:r>
            <a:r>
              <a:rPr lang="pl-PL" sz="1050" dirty="0" err="1"/>
              <a:t>Studies</a:t>
            </a:r>
            <a:r>
              <a:rPr lang="pl-PL" sz="1050" dirty="0"/>
              <a:t> University </a:t>
            </a:r>
            <a:r>
              <a:rPr lang="pl-PL" sz="1050" dirty="0" err="1"/>
              <a:t>Scientific</a:t>
            </a:r>
            <a:r>
              <a:rPr lang="pl-PL" sz="1050" dirty="0"/>
              <a:t> </a:t>
            </a:r>
            <a:r>
              <a:rPr lang="pl-PL" sz="1050" dirty="0" err="1"/>
              <a:t>Quarterly</a:t>
            </a:r>
            <a:r>
              <a:rPr lang="pl-PL" sz="1050" dirty="0"/>
              <a:t> 115 (2), 60-76 (2019).</a:t>
            </a:r>
          </a:p>
          <a:p>
            <a:r>
              <a:rPr lang="pl-PL" sz="1050" dirty="0" err="1" smtClean="0"/>
              <a:t>Safety</a:t>
            </a:r>
            <a:r>
              <a:rPr lang="pl-PL" sz="1050" dirty="0" smtClean="0"/>
              <a:t> </a:t>
            </a:r>
            <a:r>
              <a:rPr lang="pl-PL" sz="1050" dirty="0"/>
              <a:t>Management Manual (SMM), </a:t>
            </a:r>
            <a:r>
              <a:rPr lang="pl-PL" sz="1050" dirty="0" err="1"/>
              <a:t>fourth</a:t>
            </a:r>
            <a:r>
              <a:rPr lang="pl-PL" sz="1050" dirty="0"/>
              <a:t> </a:t>
            </a:r>
            <a:r>
              <a:rPr lang="pl-PL" sz="1050" dirty="0" err="1"/>
              <a:t>edition</a:t>
            </a:r>
            <a:r>
              <a:rPr lang="pl-PL" sz="1050" dirty="0"/>
              <a:t> (</a:t>
            </a:r>
            <a:r>
              <a:rPr lang="pl-PL" sz="1050" dirty="0" err="1"/>
              <a:t>advance</a:t>
            </a:r>
            <a:r>
              <a:rPr lang="pl-PL" sz="1050" dirty="0"/>
              <a:t> </a:t>
            </a:r>
            <a:r>
              <a:rPr lang="pl-PL" sz="1050" dirty="0" err="1"/>
              <a:t>unedited</a:t>
            </a:r>
            <a:r>
              <a:rPr lang="pl-PL" sz="1050" dirty="0"/>
              <a:t>), ICAO </a:t>
            </a:r>
            <a:r>
              <a:rPr lang="pl-PL" sz="1050" dirty="0" err="1"/>
              <a:t>Doc</a:t>
            </a:r>
            <a:r>
              <a:rPr lang="pl-PL" sz="1050" dirty="0"/>
              <a:t> 9859, Montreal (2018).</a:t>
            </a:r>
          </a:p>
          <a:p>
            <a:r>
              <a:rPr lang="pl-PL" sz="1050" dirty="0" err="1" smtClean="0"/>
              <a:t>Safety</a:t>
            </a:r>
            <a:r>
              <a:rPr lang="pl-PL" sz="1050" dirty="0" smtClean="0"/>
              <a:t> </a:t>
            </a:r>
            <a:r>
              <a:rPr lang="pl-PL" sz="1050" dirty="0"/>
              <a:t>Management Manual (SMM), third </a:t>
            </a:r>
            <a:r>
              <a:rPr lang="pl-PL" sz="1050" dirty="0" err="1"/>
              <a:t>edition</a:t>
            </a:r>
            <a:r>
              <a:rPr lang="pl-PL" sz="1050" dirty="0"/>
              <a:t>, ICAO </a:t>
            </a:r>
            <a:r>
              <a:rPr lang="pl-PL" sz="1050" dirty="0" err="1"/>
              <a:t>Doc</a:t>
            </a:r>
            <a:r>
              <a:rPr lang="pl-PL" sz="1050" dirty="0"/>
              <a:t> 9859, Montreal (2013</a:t>
            </a:r>
            <a:r>
              <a:rPr lang="pl-PL" sz="1050" dirty="0" smtClean="0"/>
              <a:t>).</a:t>
            </a:r>
            <a:endParaRPr lang="pl-PL" sz="105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Cel</a:t>
            </a:r>
          </a:p>
          <a:p>
            <a:pPr lvl="0"/>
            <a:r>
              <a:rPr lang="pl-PL" dirty="0" smtClean="0"/>
              <a:t>Metoda</a:t>
            </a:r>
          </a:p>
          <a:p>
            <a:pPr lvl="0"/>
            <a:r>
              <a:rPr lang="pl-PL" dirty="0" smtClean="0"/>
              <a:t>Wyniki</a:t>
            </a:r>
          </a:p>
          <a:p>
            <a:pPr lvl="0"/>
            <a:r>
              <a:rPr lang="pl-PL" dirty="0" smtClean="0"/>
              <a:t>Podsumowanie</a:t>
            </a:r>
            <a:endParaRPr lang="pl-PL" dirty="0"/>
          </a:p>
          <a:p>
            <a:pPr lvl="0"/>
            <a:r>
              <a:rPr lang="pl-PL" dirty="0"/>
              <a:t>Wnioski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55541"/>
            <a:ext cx="8229600" cy="401516"/>
          </a:xfrm>
        </p:spPr>
        <p:txBody>
          <a:bodyPr/>
          <a:lstStyle/>
          <a:p>
            <a:r>
              <a:rPr lang="pl-PL" dirty="0" smtClean="0"/>
              <a:t>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724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Jak długo lotnictwo pozostanie najbezpieczniejszym środkiem transportu?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Stopień wdrożenia wymagań ICAO, EASA w polskiej branży lotniczej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Pozycja systemu zarządzania bezpieczeństwem w polskich organizacjach lotniczych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Diagnoza problemów funkcjonowania SMS w organizacjach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Próba znalezienia ich rozwiązań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  <p:sp>
        <p:nvSpPr>
          <p:cNvPr id="7" name="Symbol zastępczy tekstu 3"/>
          <p:cNvSpPr txBox="1">
            <a:spLocks/>
          </p:cNvSpPr>
          <p:nvPr/>
        </p:nvSpPr>
        <p:spPr>
          <a:xfrm>
            <a:off x="1115616" y="1512565"/>
            <a:ext cx="7650005" cy="28892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9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971600" y="1512564"/>
            <a:ext cx="7650005" cy="288925"/>
          </a:xfrm>
        </p:spPr>
        <p:txBody>
          <a:bodyPr/>
          <a:lstStyle/>
          <a:p>
            <a:r>
              <a:rPr lang="pl-PL" sz="2000" dirty="0" smtClean="0"/>
              <a:t>Próba odpowiedzi na pytanie „</a:t>
            </a:r>
            <a:r>
              <a:rPr lang="pl-PL" sz="2000" dirty="0" err="1" smtClean="0"/>
              <a:t>Safety</a:t>
            </a:r>
            <a:r>
              <a:rPr lang="pl-PL" sz="2000" dirty="0" smtClean="0"/>
              <a:t> </a:t>
            </a:r>
            <a:r>
              <a:rPr lang="pl-PL" sz="2000" dirty="0" err="1" smtClean="0"/>
              <a:t>first</a:t>
            </a:r>
            <a:r>
              <a:rPr lang="pl-PL" sz="2000" dirty="0" smtClean="0"/>
              <a:t> </a:t>
            </a:r>
            <a:r>
              <a:rPr lang="pl-PL" sz="2000" dirty="0" err="1" smtClean="0"/>
              <a:t>or</a:t>
            </a:r>
            <a:r>
              <a:rPr lang="pl-PL" sz="2000" dirty="0" smtClean="0"/>
              <a:t> </a:t>
            </a:r>
            <a:r>
              <a:rPr lang="pl-PL" sz="2000" dirty="0" err="1" smtClean="0"/>
              <a:t>safety</a:t>
            </a:r>
            <a:r>
              <a:rPr lang="pl-PL" sz="2000" dirty="0" smtClean="0"/>
              <a:t> </a:t>
            </a:r>
            <a:r>
              <a:rPr lang="pl-PL" sz="2000" dirty="0" err="1" smtClean="0"/>
              <a:t>sometimes</a:t>
            </a:r>
            <a:r>
              <a:rPr lang="pl-PL" sz="2000" dirty="0" smtClean="0"/>
              <a:t>?”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pl-PL" dirty="0"/>
              <a:t>Metoda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10528"/>
            <a:ext cx="8229600" cy="36724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</a:t>
            </a:r>
            <a:r>
              <a:rPr lang="pl-PL" dirty="0" smtClean="0"/>
              <a:t>bserwacja uczestnicząca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badanie ankietowe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analiza procesu wdrażania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  <p:sp>
        <p:nvSpPr>
          <p:cNvPr id="7" name="Symbol zastępczy tekstu 3"/>
          <p:cNvSpPr txBox="1">
            <a:spLocks/>
          </p:cNvSpPr>
          <p:nvPr/>
        </p:nvSpPr>
        <p:spPr>
          <a:xfrm>
            <a:off x="1115616" y="1512565"/>
            <a:ext cx="7920880" cy="28892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525344"/>
            <a:ext cx="187220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pl-PL" dirty="0" smtClean="0"/>
              <a:t>Wyniki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000" dirty="0"/>
              <a:t>Kluczowe obszary zagrożeń bezpieczeństwa w 2019 r. </a:t>
            </a:r>
            <a:r>
              <a:rPr lang="pl-PL" sz="2000" dirty="0" smtClean="0"/>
              <a:t>wg </a:t>
            </a:r>
            <a:r>
              <a:rPr lang="pl-PL" sz="2000" dirty="0"/>
              <a:t>EASA: samoloty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39" y="2132856"/>
            <a:ext cx="4612128" cy="332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313301" y="5286399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i="1" dirty="0" smtClean="0"/>
              <a:t>Opracowanie własne podstawie: </a:t>
            </a:r>
            <a:r>
              <a:rPr lang="en-US" sz="1200" i="1" dirty="0"/>
              <a:t>Annual Safety Review 2019. European Union Aviation Safety Agency, Cologne (2019).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71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48 respondentów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aerokluby, ADR, ANSP, ATO, MRO, AOC, CAMO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safety</a:t>
            </a:r>
            <a:r>
              <a:rPr lang="pl-PL" dirty="0" smtClean="0"/>
              <a:t> managerowie, kontrolerzy, kierownicy, dyrektorzy, piloci, mechanicy, personel operacyjny lotnisk i inni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899592" y="1196752"/>
            <a:ext cx="7650005" cy="288925"/>
          </a:xfrm>
        </p:spPr>
        <p:txBody>
          <a:bodyPr/>
          <a:lstStyle/>
          <a:p>
            <a:r>
              <a:rPr lang="pl-PL" sz="2000" dirty="0"/>
              <a:t>W</a:t>
            </a:r>
            <a:r>
              <a:rPr lang="pl-PL" sz="2000" dirty="0" smtClean="0"/>
              <a:t>yniki </a:t>
            </a:r>
            <a:r>
              <a:rPr lang="pl-PL" sz="2000" dirty="0"/>
              <a:t>przeprowadzonego badania ankietowego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84058"/>
              </p:ext>
            </p:extLst>
          </p:nvPr>
        </p:nvGraphicFramePr>
        <p:xfrm>
          <a:off x="497056" y="3732463"/>
          <a:ext cx="8035384" cy="2216817"/>
        </p:xfrm>
        <a:graphic>
          <a:graphicData uri="http://schemas.openxmlformats.org/drawingml/2006/table">
            <a:tbl>
              <a:tblPr firstRow="1" firstCol="1" bandRow="1"/>
              <a:tblGrid>
                <a:gridCol w="3285521"/>
                <a:gridCol w="1051238"/>
                <a:gridCol w="1232875"/>
                <a:gridCol w="1232875"/>
                <a:gridCol w="1232875"/>
              </a:tblGrid>
              <a:tr h="85861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Kierownictwo w mojej organizacji zna i rozumie Just </a:t>
                      </a:r>
                      <a:r>
                        <a:rPr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  <a:endParaRPr lang="pl-PL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Times New Roman"/>
                        </a:rPr>
                        <a:t>TAK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/>
                        </a:rPr>
                        <a:t>N</a:t>
                      </a:r>
                      <a:r>
                        <a:rPr lang="pl-PL" sz="2000" dirty="0" smtClean="0">
                          <a:effectLst/>
                          <a:latin typeface="+mj-lt"/>
                          <a:ea typeface="Times New Roman"/>
                        </a:rPr>
                        <a:t>IE</a:t>
                      </a:r>
                      <a:r>
                        <a:rPr lang="pl-PL" sz="20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Times New Roman"/>
                        </a:rPr>
                        <a:t>TAK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Times New Roman"/>
                        </a:rPr>
                        <a:t>NIE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8619">
                <a:tc>
                  <a:txBody>
                    <a:bodyPr/>
                    <a:lstStyle/>
                    <a:p>
                      <a:pPr marL="144145" indent="-36195" algn="ctr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Kierownictwo w mojej organizacji stosuje Just </a:t>
                      </a:r>
                      <a:r>
                        <a:rPr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  <a:endParaRPr lang="pl-PL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Times New Roman"/>
                        </a:rPr>
                        <a:t>TAK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/>
                        </a:rPr>
                        <a:t>N</a:t>
                      </a:r>
                      <a:r>
                        <a:rPr lang="pl-PL" sz="2000" dirty="0" smtClean="0">
                          <a:effectLst/>
                          <a:latin typeface="+mj-lt"/>
                          <a:ea typeface="Times New Roman"/>
                        </a:rPr>
                        <a:t>IE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Times New Roman"/>
                        </a:rPr>
                        <a:t>NIE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Times New Roman"/>
                        </a:rPr>
                        <a:t>TAK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9">
                <a:tc>
                  <a:txBody>
                    <a:bodyPr/>
                    <a:lstStyle/>
                    <a:p>
                      <a:pPr marL="144145" indent="-36195" algn="ctr" hangingPunct="0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449580" algn="l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j-lt"/>
                          <a:ea typeface="Times New Roman"/>
                        </a:rPr>
                        <a:t>33</a:t>
                      </a:r>
                      <a:endParaRPr lang="pl-PL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/>
                        </a:rPr>
                        <a:t>11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pl-PL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pl-PL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3"/>
          <p:cNvSpPr txBox="1">
            <a:spLocks/>
          </p:cNvSpPr>
          <p:nvPr/>
        </p:nvSpPr>
        <p:spPr>
          <a:xfrm>
            <a:off x="253013" y="980728"/>
            <a:ext cx="8784976" cy="1296144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mtClean="0"/>
              <a:t>Doświadczyłem/am sytuacji, kiedy nie mogłem/am wdrożyć działania mającego na celu poprawę bezpieczeństwa w mojej organizacji </a:t>
            </a:r>
            <a:br>
              <a:rPr lang="pl-PL" smtClean="0"/>
            </a:br>
            <a:r>
              <a:rPr lang="pl-PL" smtClean="0"/>
              <a:t>z powodu niechęci współpracowników</a:t>
            </a:r>
            <a:endParaRPr lang="pl-PL" dirty="0"/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709233554"/>
              </p:ext>
            </p:extLst>
          </p:nvPr>
        </p:nvGraphicFramePr>
        <p:xfrm>
          <a:off x="1601242" y="1078677"/>
          <a:ext cx="6085532" cy="384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 9"/>
          <p:cNvSpPr/>
          <p:nvPr/>
        </p:nvSpPr>
        <p:spPr>
          <a:xfrm>
            <a:off x="253013" y="4941168"/>
            <a:ext cx="8784976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dirty="0" smtClean="0"/>
              <a:t>Zapytano również o to, czy SMS w organizacjach, w których </a:t>
            </a:r>
            <a:r>
              <a:rPr lang="pl-PL" dirty="0"/>
              <a:t>pracują </a:t>
            </a:r>
            <a:r>
              <a:rPr lang="pl-PL" dirty="0" smtClean="0"/>
              <a:t>respondenci, jest wyizolowanym </a:t>
            </a:r>
            <a:r>
              <a:rPr lang="pl-PL" dirty="0"/>
              <a:t>elementem </a:t>
            </a:r>
            <a:r>
              <a:rPr lang="pl-PL" dirty="0" smtClean="0"/>
              <a:t>(czy jest </a:t>
            </a:r>
            <a:r>
              <a:rPr lang="pl-PL" dirty="0"/>
              <a:t>traktowany jako niezależna, samodzielna komórka</a:t>
            </a:r>
            <a:r>
              <a:rPr lang="pl-PL" dirty="0" smtClean="0"/>
              <a:t>): prawie </a:t>
            </a:r>
            <a:r>
              <a:rPr lang="en-US" dirty="0" smtClean="0"/>
              <a:t>70</a:t>
            </a:r>
            <a:r>
              <a:rPr lang="en-US" dirty="0"/>
              <a:t>% </a:t>
            </a:r>
            <a:r>
              <a:rPr lang="pl-PL" dirty="0" smtClean="0"/>
              <a:t>odpowiedzi było twierdzących</a:t>
            </a:r>
            <a:r>
              <a:rPr lang="en-US" dirty="0" smtClean="0"/>
              <a:t>. </a:t>
            </a:r>
            <a:endParaRPr lang="pl-PL" dirty="0" smtClean="0"/>
          </a:p>
          <a:p>
            <a:r>
              <a:rPr lang="pl-PL" dirty="0" smtClean="0"/>
              <a:t>25% pytanych przyznało, że bezpieczeństwo nie stanowi priorytetu w zarządzaniu w ich organizacjach.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23528" y="6525344"/>
            <a:ext cx="187220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7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97278971"/>
              </p:ext>
            </p:extLst>
          </p:nvPr>
        </p:nvGraphicFramePr>
        <p:xfrm>
          <a:off x="539552" y="1268760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8"/>
          <p:cNvSpPr/>
          <p:nvPr/>
        </p:nvSpPr>
        <p:spPr>
          <a:xfrm>
            <a:off x="323528" y="6525344"/>
            <a:ext cx="187220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1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8507288" cy="2458960"/>
          </a:xfrm>
        </p:spPr>
        <p:txBody>
          <a:bodyPr/>
          <a:lstStyle/>
          <a:p>
            <a:r>
              <a:rPr lang="pl-PL" dirty="0"/>
              <a:t>System zarządzania </a:t>
            </a:r>
            <a:r>
              <a:rPr lang="pl-PL" dirty="0" smtClean="0"/>
              <a:t>bezpieczeństwem to często: obowiązek prawny, ciężar </a:t>
            </a:r>
            <a:r>
              <a:rPr lang="pl-PL" dirty="0"/>
              <a:t>dla </a:t>
            </a:r>
            <a:r>
              <a:rPr lang="pl-PL" dirty="0" smtClean="0"/>
              <a:t>organizacji, sztuczny twór, niezależny </a:t>
            </a:r>
            <a:r>
              <a:rPr lang="pl-PL" dirty="0"/>
              <a:t>od bieżącej </a:t>
            </a:r>
            <a:r>
              <a:rPr lang="pl-PL" dirty="0" smtClean="0"/>
              <a:t>działalności element organizacji.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Dużo zostało zrobione, jeszcze więcej pozostaje do zrobienia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Znaczące różnice stopnia wdrożenia SMS w poszczególnych organizacjach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Brak świadomości i/lub zaangażowania w dopasowanie SMS do specyfiki organizacji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Niezauważone potencjalne korzyści z </a:t>
            </a:r>
            <a:r>
              <a:rPr lang="pl-PL" dirty="0" smtClean="0"/>
              <a:t>SMS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666</Words>
  <Application>Microsoft Office PowerPoint</Application>
  <PresentationFormat>Pokaz na ekranie (4:3)</PresentationFormat>
  <Paragraphs>101</Paragraphs>
  <Slides>11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Wzornik</vt:lpstr>
      <vt:lpstr>Safety first or safety sometimes?</vt:lpstr>
      <vt:lpstr>Plan wystąpienia</vt:lpstr>
      <vt:lpstr>Cel</vt:lpstr>
      <vt:lpstr>Metoda</vt:lpstr>
      <vt:lpstr>Wyniki</vt:lpstr>
      <vt:lpstr>Prezentacja programu PowerPoint</vt:lpstr>
      <vt:lpstr>Prezentacja programu PowerPoint</vt:lpstr>
      <vt:lpstr>Prezentacja programu PowerPoint</vt:lpstr>
      <vt:lpstr>Podsumowanie</vt:lpstr>
      <vt:lpstr>Wnioski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Dominika Dominika</cp:lastModifiedBy>
  <cp:revision>137</cp:revision>
  <cp:lastPrinted>2013-11-12T00:24:23Z</cp:lastPrinted>
  <dcterms:created xsi:type="dcterms:W3CDTF">2013-10-22T17:15:03Z</dcterms:created>
  <dcterms:modified xsi:type="dcterms:W3CDTF">2020-10-16T12:27:04Z</dcterms:modified>
</cp:coreProperties>
</file>