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06" r:id="rId2"/>
    <p:sldId id="296" r:id="rId3"/>
    <p:sldId id="297" r:id="rId4"/>
    <p:sldId id="298" r:id="rId5"/>
    <p:sldId id="299" r:id="rId6"/>
    <p:sldId id="300" r:id="rId7"/>
    <p:sldId id="301" r:id="rId8"/>
    <p:sldId id="302" r:id="rId9"/>
    <p:sldId id="307" r:id="rId10"/>
    <p:sldId id="305" r:id="rId11"/>
  </p:sldIdLst>
  <p:sldSz cx="9144000" cy="6858000" type="screen4x3"/>
  <p:notesSz cx="6858000" cy="9710738"/>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83"/>
    <p:restoredTop sz="94580" autoAdjust="0"/>
  </p:normalViewPr>
  <p:slideViewPr>
    <p:cSldViewPr>
      <p:cViewPr varScale="1">
        <p:scale>
          <a:sx n="107" d="100"/>
          <a:sy n="107" d="100"/>
        </p:scale>
        <p:origin x="160" y="4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9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A5232CFA-984B-4D2F-9E41-99C326C175A6}"/>
              </a:ext>
            </a:extLst>
          </p:cNvPr>
          <p:cNvSpPr>
            <a:spLocks noGrp="1"/>
          </p:cNvSpPr>
          <p:nvPr>
            <p:ph type="hdr" sz="quarter"/>
          </p:nvPr>
        </p:nvSpPr>
        <p:spPr>
          <a:xfrm>
            <a:off x="0" y="0"/>
            <a:ext cx="2971800" cy="4857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4" name="Symbol zastępczy stopki 3">
            <a:extLst>
              <a:ext uri="{FF2B5EF4-FFF2-40B4-BE49-F238E27FC236}">
                <a16:creationId xmlns:a16="http://schemas.microsoft.com/office/drawing/2014/main" id="{CAF2707A-7ED7-4F8A-AEE4-F4B9082AE210}"/>
              </a:ext>
            </a:extLst>
          </p:cNvPr>
          <p:cNvSpPr>
            <a:spLocks noGrp="1"/>
          </p:cNvSpPr>
          <p:nvPr>
            <p:ph type="ftr" sz="quarter" idx="2"/>
          </p:nvPr>
        </p:nvSpPr>
        <p:spPr>
          <a:xfrm>
            <a:off x="0" y="9223375"/>
            <a:ext cx="2971800" cy="4857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969C4D5C-3CE0-4E77-A6EF-07027D609517}"/>
              </a:ext>
            </a:extLst>
          </p:cNvPr>
          <p:cNvSpPr>
            <a:spLocks noGrp="1"/>
          </p:cNvSpPr>
          <p:nvPr>
            <p:ph type="sldNum" sz="quarter" idx="3"/>
          </p:nvPr>
        </p:nvSpPr>
        <p:spPr>
          <a:xfrm>
            <a:off x="3884613" y="9223375"/>
            <a:ext cx="2971800"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95A187-C014-4432-AB1B-100B1B2A9BBA}" type="slidenum">
              <a:rPr lang="pl-PL" altLang="pl-PL"/>
              <a:pPr>
                <a:defRPr/>
              </a:pPr>
              <a:t>‹#›</a:t>
            </a:fld>
            <a:endParaRPr lang="pl-PL" altLang="pl-PL"/>
          </a:p>
        </p:txBody>
      </p:sp>
      <p:sp>
        <p:nvSpPr>
          <p:cNvPr id="6" name="Symbol zastępczy daty 5"/>
          <p:cNvSpPr>
            <a:spLocks noGrp="1"/>
          </p:cNvSpPr>
          <p:nvPr>
            <p:ph type="dt" sz="quarter" idx="1"/>
          </p:nvPr>
        </p:nvSpPr>
        <p:spPr>
          <a:xfrm>
            <a:off x="3884613" y="0"/>
            <a:ext cx="2971800" cy="487363"/>
          </a:xfrm>
          <a:prstGeom prst="rect">
            <a:avLst/>
          </a:prstGeom>
        </p:spPr>
        <p:txBody>
          <a:bodyPr vert="horz" lIns="91440" tIns="45720" rIns="91440" bIns="45720" rtlCol="0"/>
          <a:lstStyle>
            <a:lvl1pPr algn="r">
              <a:defRPr sz="1200"/>
            </a:lvl1pPr>
          </a:lstStyle>
          <a:p>
            <a:fld id="{E38CDC29-B8A7-42F6-ACDE-F5C809DB2453}" type="datetimeFigureOut">
              <a:rPr lang="pl-PL" smtClean="0"/>
              <a:t>18.10.2020</a:t>
            </a:fld>
            <a:endParaRPr lang="pl-PL"/>
          </a:p>
        </p:txBody>
      </p:sp>
    </p:spTree>
    <p:extLst>
      <p:ext uri="{BB962C8B-B14F-4D97-AF65-F5344CB8AC3E}">
        <p14:creationId xmlns:p14="http://schemas.microsoft.com/office/powerpoint/2010/main" val="3899380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5DF7F246-F9EB-4C30-A5D4-255FD8A6474F}"/>
              </a:ext>
            </a:extLst>
          </p:cNvPr>
          <p:cNvSpPr>
            <a:spLocks noGrp="1"/>
          </p:cNvSpPr>
          <p:nvPr>
            <p:ph type="hdr" sz="quarter"/>
          </p:nvPr>
        </p:nvSpPr>
        <p:spPr>
          <a:xfrm>
            <a:off x="0" y="0"/>
            <a:ext cx="2971800" cy="485775"/>
          </a:xfrm>
          <a:prstGeom prst="rect">
            <a:avLst/>
          </a:prstGeom>
        </p:spPr>
        <p:txBody>
          <a:bodyPr vert="horz" lIns="91440" tIns="45720" rIns="91440" bIns="45720" rtlCol="0"/>
          <a:lstStyle>
            <a:lvl1pPr algn="l" eaLnBrk="1" hangingPunct="1">
              <a:defRPr sz="1200">
                <a:cs typeface="Arial" charset="0"/>
              </a:defRPr>
            </a:lvl1pPr>
          </a:lstStyle>
          <a:p>
            <a:pPr>
              <a:defRPr/>
            </a:pPr>
            <a:endParaRPr lang="pl-PL"/>
          </a:p>
        </p:txBody>
      </p:sp>
      <p:sp>
        <p:nvSpPr>
          <p:cNvPr id="3" name="Symbol zastępczy daty 2">
            <a:extLst>
              <a:ext uri="{FF2B5EF4-FFF2-40B4-BE49-F238E27FC236}">
                <a16:creationId xmlns:a16="http://schemas.microsoft.com/office/drawing/2014/main" id="{B4D3A418-2EB5-47A6-A0A7-AC42867CE86D}"/>
              </a:ext>
            </a:extLst>
          </p:cNvPr>
          <p:cNvSpPr>
            <a:spLocks noGrp="1"/>
          </p:cNvSpPr>
          <p:nvPr>
            <p:ph type="dt" idx="1"/>
          </p:nvPr>
        </p:nvSpPr>
        <p:spPr>
          <a:xfrm>
            <a:off x="3884613" y="0"/>
            <a:ext cx="2971800" cy="485775"/>
          </a:xfrm>
          <a:prstGeom prst="rect">
            <a:avLst/>
          </a:prstGeom>
        </p:spPr>
        <p:txBody>
          <a:bodyPr vert="horz" lIns="91440" tIns="45720" rIns="91440" bIns="45720" rtlCol="0"/>
          <a:lstStyle>
            <a:lvl1pPr algn="r" eaLnBrk="1" hangingPunct="1">
              <a:defRPr sz="1200">
                <a:cs typeface="Arial" charset="0"/>
              </a:defRPr>
            </a:lvl1pPr>
          </a:lstStyle>
          <a:p>
            <a:pPr>
              <a:defRPr/>
            </a:pPr>
            <a:fld id="{3DCF40A1-AE77-4996-BB22-C08CD55DFE8D}" type="datetimeFigureOut">
              <a:rPr lang="pl-PL"/>
              <a:pPr>
                <a:defRPr/>
              </a:pPr>
              <a:t>18.10.2020</a:t>
            </a:fld>
            <a:endParaRPr lang="pl-PL"/>
          </a:p>
        </p:txBody>
      </p:sp>
      <p:sp>
        <p:nvSpPr>
          <p:cNvPr id="4" name="Symbol zastępczy obrazu slajdu 3">
            <a:extLst>
              <a:ext uri="{FF2B5EF4-FFF2-40B4-BE49-F238E27FC236}">
                <a16:creationId xmlns:a16="http://schemas.microsoft.com/office/drawing/2014/main" id="{076F7A14-5567-45DC-BE45-2B43B13F012B}"/>
              </a:ext>
            </a:extLst>
          </p:cNvPr>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2BBB205B-BBF5-4F41-A994-E9F4D0416C89}"/>
              </a:ext>
            </a:extLst>
          </p:cNvPr>
          <p:cNvSpPr>
            <a:spLocks noGrp="1"/>
          </p:cNvSpPr>
          <p:nvPr>
            <p:ph type="body" sz="quarter" idx="3"/>
          </p:nvPr>
        </p:nvSpPr>
        <p:spPr>
          <a:xfrm>
            <a:off x="685800" y="4613275"/>
            <a:ext cx="5486400" cy="4368800"/>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956CF173-3D42-4FD5-AC1C-3EEE61C79B2E}"/>
              </a:ext>
            </a:extLst>
          </p:cNvPr>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pl-PL"/>
          </a:p>
        </p:txBody>
      </p:sp>
      <p:sp>
        <p:nvSpPr>
          <p:cNvPr id="7" name="Symbol zastępczy numeru slajdu 6">
            <a:extLst>
              <a:ext uri="{FF2B5EF4-FFF2-40B4-BE49-F238E27FC236}">
                <a16:creationId xmlns:a16="http://schemas.microsoft.com/office/drawing/2014/main" id="{34366D01-EF72-49CC-B3BE-B91E525D6656}"/>
              </a:ext>
            </a:extLst>
          </p:cNvPr>
          <p:cNvSpPr>
            <a:spLocks noGrp="1"/>
          </p:cNvSpPr>
          <p:nvPr>
            <p:ph type="sldNum" sz="quarter" idx="5"/>
          </p:nvPr>
        </p:nvSpPr>
        <p:spPr>
          <a:xfrm>
            <a:off x="3884613" y="9223375"/>
            <a:ext cx="2971800"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598A0-A84D-48E6-97BD-5ABC529B8771}" type="slidenum">
              <a:rPr lang="pl-PL" altLang="pl-PL"/>
              <a:pPr>
                <a:defRPr/>
              </a:pPr>
              <a:t>‹#›</a:t>
            </a:fld>
            <a:endParaRPr lang="pl-PL" altLang="pl-PL"/>
          </a:p>
        </p:txBody>
      </p:sp>
    </p:spTree>
    <p:extLst>
      <p:ext uri="{BB962C8B-B14F-4D97-AF65-F5344CB8AC3E}">
        <p14:creationId xmlns:p14="http://schemas.microsoft.com/office/powerpoint/2010/main" val="3826092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2</a:t>
            </a:fld>
            <a:endParaRPr lang="pl-PL" altLang="pl-PL"/>
          </a:p>
        </p:txBody>
      </p:sp>
    </p:spTree>
    <p:extLst>
      <p:ext uri="{BB962C8B-B14F-4D97-AF65-F5344CB8AC3E}">
        <p14:creationId xmlns:p14="http://schemas.microsoft.com/office/powerpoint/2010/main" val="391671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3</a:t>
            </a:fld>
            <a:endParaRPr lang="pl-PL" altLang="pl-PL"/>
          </a:p>
        </p:txBody>
      </p:sp>
    </p:spTree>
    <p:extLst>
      <p:ext uri="{BB962C8B-B14F-4D97-AF65-F5344CB8AC3E}">
        <p14:creationId xmlns:p14="http://schemas.microsoft.com/office/powerpoint/2010/main" val="408712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4</a:t>
            </a:fld>
            <a:endParaRPr lang="pl-PL" altLang="pl-PL"/>
          </a:p>
        </p:txBody>
      </p:sp>
    </p:spTree>
    <p:extLst>
      <p:ext uri="{BB962C8B-B14F-4D97-AF65-F5344CB8AC3E}">
        <p14:creationId xmlns:p14="http://schemas.microsoft.com/office/powerpoint/2010/main" val="343127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5</a:t>
            </a:fld>
            <a:endParaRPr lang="pl-PL" altLang="pl-PL"/>
          </a:p>
        </p:txBody>
      </p:sp>
    </p:spTree>
    <p:extLst>
      <p:ext uri="{BB962C8B-B14F-4D97-AF65-F5344CB8AC3E}">
        <p14:creationId xmlns:p14="http://schemas.microsoft.com/office/powerpoint/2010/main" val="422474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6</a:t>
            </a:fld>
            <a:endParaRPr lang="pl-PL" altLang="pl-PL"/>
          </a:p>
        </p:txBody>
      </p:sp>
    </p:spTree>
    <p:extLst>
      <p:ext uri="{BB962C8B-B14F-4D97-AF65-F5344CB8AC3E}">
        <p14:creationId xmlns:p14="http://schemas.microsoft.com/office/powerpoint/2010/main" val="290115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7</a:t>
            </a:fld>
            <a:endParaRPr lang="pl-PL" altLang="pl-PL"/>
          </a:p>
        </p:txBody>
      </p:sp>
    </p:spTree>
    <p:extLst>
      <p:ext uri="{BB962C8B-B14F-4D97-AF65-F5344CB8AC3E}">
        <p14:creationId xmlns:p14="http://schemas.microsoft.com/office/powerpoint/2010/main" val="215412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8</a:t>
            </a:fld>
            <a:endParaRPr lang="pl-PL" altLang="pl-PL"/>
          </a:p>
        </p:txBody>
      </p:sp>
    </p:spTree>
    <p:extLst>
      <p:ext uri="{BB962C8B-B14F-4D97-AF65-F5344CB8AC3E}">
        <p14:creationId xmlns:p14="http://schemas.microsoft.com/office/powerpoint/2010/main" val="51907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10</a:t>
            </a:fld>
            <a:endParaRPr lang="pl-PL" altLang="pl-PL"/>
          </a:p>
        </p:txBody>
      </p:sp>
    </p:spTree>
    <p:extLst>
      <p:ext uri="{BB962C8B-B14F-4D97-AF65-F5344CB8AC3E}">
        <p14:creationId xmlns:p14="http://schemas.microsoft.com/office/powerpoint/2010/main" val="153569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288" y="2155037"/>
            <a:ext cx="8140159" cy="792088"/>
          </a:xfrm>
          <a:prstGeom prst="rect">
            <a:avLst/>
          </a:prstGeom>
        </p:spPr>
        <p:txBody>
          <a:bodyPr/>
          <a:lstStyle>
            <a:lvl1pPr algn="l">
              <a:defRPr sz="2800" b="1" baseline="0"/>
            </a:lvl1pPr>
          </a:lstStyle>
          <a:p>
            <a:r>
              <a:rPr lang="pl-PL" dirty="0" err="1"/>
              <a:t>Title</a:t>
            </a:r>
            <a:r>
              <a:rPr lang="pl-PL" dirty="0"/>
              <a:t> of the </a:t>
            </a:r>
            <a:r>
              <a:rPr lang="pl-PL" dirty="0" err="1"/>
              <a:t>presentation</a:t>
            </a:r>
            <a:endParaRPr lang="pl-PL" dirty="0"/>
          </a:p>
        </p:txBody>
      </p:sp>
      <p:sp>
        <p:nvSpPr>
          <p:cNvPr id="3" name="Subtitle 2"/>
          <p:cNvSpPr>
            <a:spLocks noGrp="1"/>
          </p:cNvSpPr>
          <p:nvPr>
            <p:ph type="subTitle" idx="1" hasCustomPrompt="1"/>
          </p:nvPr>
        </p:nvSpPr>
        <p:spPr>
          <a:xfrm>
            <a:off x="470527" y="3645024"/>
            <a:ext cx="8145756" cy="432048"/>
          </a:xfrm>
          <a:prstGeom prst="rect">
            <a:avLst/>
          </a:prstGeom>
        </p:spPr>
        <p:txBody>
          <a:bodyPr/>
          <a:lstStyle>
            <a:lvl1pPr marL="0" indent="0" algn="l">
              <a:buNone/>
              <a:defRPr sz="22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Author / </a:t>
            </a:r>
            <a:r>
              <a:rPr lang="pl-PL" dirty="0" err="1"/>
              <a:t>authors</a:t>
            </a:r>
            <a:endParaRPr lang="pl-PL" dirty="0"/>
          </a:p>
        </p:txBody>
      </p:sp>
      <p:sp>
        <p:nvSpPr>
          <p:cNvPr id="22" name="Symbol zastępczy tekstu 21"/>
          <p:cNvSpPr>
            <a:spLocks noGrp="1"/>
          </p:cNvSpPr>
          <p:nvPr>
            <p:ph type="body" sz="quarter" idx="10" hasCustomPrompt="1"/>
          </p:nvPr>
        </p:nvSpPr>
        <p:spPr>
          <a:xfrm>
            <a:off x="472735" y="4047976"/>
            <a:ext cx="8185629" cy="360040"/>
          </a:xfrm>
          <a:prstGeom prst="rect">
            <a:avLst/>
          </a:prstGeom>
        </p:spPr>
        <p:txBody>
          <a:bodyPr/>
          <a:lstStyle>
            <a:lvl1pPr marL="0" indent="0" algn="l">
              <a:buNone/>
              <a:defRPr sz="2200" baseline="0">
                <a:solidFill>
                  <a:schemeClr val="tx1">
                    <a:lumMod val="75000"/>
                    <a:lumOff val="25000"/>
                  </a:schemeClr>
                </a:solidFill>
              </a:defRPr>
            </a:lvl1pPr>
          </a:lstStyle>
          <a:p>
            <a:pPr lvl="0"/>
            <a:r>
              <a:rPr lang="pl-PL" dirty="0" err="1"/>
              <a:t>Institution</a:t>
            </a:r>
            <a:endParaRPr lang="pl-PL" dirty="0"/>
          </a:p>
        </p:txBody>
      </p:sp>
      <p:sp>
        <p:nvSpPr>
          <p:cNvPr id="35" name="Symbol zastępczy tekstu 21"/>
          <p:cNvSpPr>
            <a:spLocks noGrp="1"/>
          </p:cNvSpPr>
          <p:nvPr>
            <p:ph type="body" sz="quarter" idx="11" hasCustomPrompt="1"/>
          </p:nvPr>
        </p:nvSpPr>
        <p:spPr>
          <a:xfrm>
            <a:off x="470527" y="4653136"/>
            <a:ext cx="8185629" cy="360040"/>
          </a:xfrm>
          <a:prstGeom prst="rect">
            <a:avLst/>
          </a:prstGeom>
        </p:spPr>
        <p:txBody>
          <a:bodyPr/>
          <a:lstStyle>
            <a:lvl1pPr marL="0" indent="0" algn="l">
              <a:buNone/>
              <a:defRPr sz="2200" baseline="0">
                <a:solidFill>
                  <a:schemeClr val="tx1">
                    <a:lumMod val="75000"/>
                    <a:lumOff val="25000"/>
                  </a:schemeClr>
                </a:solidFill>
              </a:defRPr>
            </a:lvl1pPr>
          </a:lstStyle>
          <a:p>
            <a:pPr lvl="0"/>
            <a:r>
              <a:rPr lang="pl-PL" dirty="0" err="1"/>
              <a:t>Date</a:t>
            </a:r>
            <a:r>
              <a:rPr lang="pl-PL" dirty="0"/>
              <a:t> of </a:t>
            </a:r>
            <a:r>
              <a:rPr lang="pl-PL" dirty="0" err="1"/>
              <a:t>presentation</a:t>
            </a:r>
            <a:endParaRPr lang="pl-PL" dirty="0"/>
          </a:p>
        </p:txBody>
      </p:sp>
    </p:spTree>
    <p:extLst>
      <p:ext uri="{BB962C8B-B14F-4D97-AF65-F5344CB8AC3E}">
        <p14:creationId xmlns:p14="http://schemas.microsoft.com/office/powerpoint/2010/main" val="417800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24744"/>
            <a:ext cx="8229600" cy="401516"/>
          </a:xfrm>
          <a:prstGeom prst="rect">
            <a:avLst/>
          </a:prstGeom>
        </p:spPr>
        <p:txBody>
          <a:bodyPr/>
          <a:lstStyle>
            <a:lvl1pPr algn="l">
              <a:defRPr sz="2400" b="1"/>
            </a:lvl1pPr>
          </a:lstStyle>
          <a:p>
            <a:r>
              <a:rPr lang="pl-PL" dirty="0"/>
              <a:t>Agenda</a:t>
            </a:r>
          </a:p>
        </p:txBody>
      </p:sp>
      <p:sp>
        <p:nvSpPr>
          <p:cNvPr id="3" name="Content Placeholder 2"/>
          <p:cNvSpPr>
            <a:spLocks noGrp="1"/>
          </p:cNvSpPr>
          <p:nvPr>
            <p:ph idx="1" hasCustomPrompt="1"/>
          </p:nvPr>
        </p:nvSpPr>
        <p:spPr>
          <a:xfrm>
            <a:off x="457200" y="1916832"/>
            <a:ext cx="8229600" cy="4209331"/>
          </a:xfrm>
          <a:prstGeom prst="rect">
            <a:avLst/>
          </a:prstGeom>
        </p:spPr>
        <p:txBody>
          <a:bodyPr/>
          <a:lstStyle>
            <a:lvl1pPr marL="571500" indent="-571500">
              <a:buFont typeface="+mj-lt"/>
              <a:buAutoNum type="romanUcPeriod"/>
              <a:defRPr sz="2400"/>
            </a:lvl1pPr>
            <a:lvl2pPr marL="742950" indent="-285750">
              <a:buFont typeface="Arial" panose="020B0604020202020204" pitchFamily="34" charset="0"/>
              <a:buChar char="•"/>
              <a:defRPr sz="1800"/>
            </a:lvl2pPr>
            <a:lvl3pPr>
              <a:defRPr sz="2000"/>
            </a:lvl3pPr>
            <a:lvl4pPr>
              <a:defRPr sz="1800"/>
            </a:lvl4pPr>
            <a:lvl5pPr>
              <a:defRPr sz="1800"/>
            </a:lvl5pPr>
          </a:lstStyle>
          <a:p>
            <a:pPr lvl="0"/>
            <a:r>
              <a:rPr lang="pl-PL" dirty="0" err="1"/>
              <a:t>Introduction</a:t>
            </a:r>
            <a:endParaRPr lang="pl-PL" dirty="0"/>
          </a:p>
          <a:p>
            <a:pPr lvl="0"/>
            <a:r>
              <a:rPr lang="pl-PL" dirty="0" err="1"/>
              <a:t>Chapter</a:t>
            </a:r>
            <a:r>
              <a:rPr lang="pl-PL" dirty="0"/>
              <a:t> </a:t>
            </a:r>
            <a:r>
              <a:rPr lang="pl-PL" dirty="0" err="1"/>
              <a:t>name</a:t>
            </a:r>
            <a:endParaRPr lang="pl-PL" dirty="0"/>
          </a:p>
          <a:p>
            <a:pPr lvl="0"/>
            <a:r>
              <a:rPr lang="pl-PL" dirty="0" err="1"/>
              <a:t>Chapter</a:t>
            </a:r>
            <a:r>
              <a:rPr lang="pl-PL" dirty="0"/>
              <a:t> </a:t>
            </a:r>
            <a:r>
              <a:rPr lang="pl-PL" dirty="0" err="1"/>
              <a:t>name</a:t>
            </a:r>
            <a:endParaRPr lang="pl-PL" dirty="0"/>
          </a:p>
          <a:p>
            <a:pPr lvl="0"/>
            <a:r>
              <a:rPr lang="pl-PL" dirty="0" err="1"/>
              <a:t>Chapter</a:t>
            </a:r>
            <a:r>
              <a:rPr lang="pl-PL" dirty="0"/>
              <a:t> </a:t>
            </a:r>
            <a:r>
              <a:rPr lang="pl-PL" dirty="0" err="1"/>
              <a:t>name</a:t>
            </a:r>
            <a:endParaRPr lang="pl-PL" dirty="0"/>
          </a:p>
          <a:p>
            <a:pPr lvl="0"/>
            <a:r>
              <a:rPr lang="pl-PL" dirty="0" err="1"/>
              <a:t>Summary</a:t>
            </a:r>
            <a:endParaRPr lang="pl-PL" dirty="0"/>
          </a:p>
          <a:p>
            <a:pPr lvl="0"/>
            <a:r>
              <a:rPr lang="pl-PL" dirty="0" err="1"/>
              <a:t>Conclusions</a:t>
            </a:r>
            <a:endParaRPr lang="pl-PL" dirty="0"/>
          </a:p>
          <a:p>
            <a:pPr lvl="0"/>
            <a:endParaRPr lang="pl-PL" dirty="0"/>
          </a:p>
        </p:txBody>
      </p:sp>
      <p:sp>
        <p:nvSpPr>
          <p:cNvPr id="24" name="pole tekstowe 23"/>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p>
        </p:txBody>
      </p:sp>
      <p:sp>
        <p:nvSpPr>
          <p:cNvPr id="25" name="Slide Number Placeholder 5">
            <a:extLst>
              <a:ext uri="{FF2B5EF4-FFF2-40B4-BE49-F238E27FC236}">
                <a16:creationId xmlns:a16="http://schemas.microsoft.com/office/drawing/2014/main" id="{97D3F04E-5CC7-4DA4-94D2-B7EFF4BD8182}"/>
              </a:ext>
            </a:extLst>
          </p:cNvPr>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pPr algn="r">
                <a:defRPr/>
              </a:pPr>
              <a:t>‹#›</a:t>
            </a:fld>
            <a:endParaRPr lang="pl-PL" altLang="pl-PL" dirty="0"/>
          </a:p>
        </p:txBody>
      </p:sp>
    </p:spTree>
    <p:extLst>
      <p:ext uri="{BB962C8B-B14F-4D97-AF65-F5344CB8AC3E}">
        <p14:creationId xmlns:p14="http://schemas.microsoft.com/office/powerpoint/2010/main" val="286949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00" y="1124744"/>
            <a:ext cx="8229600" cy="401516"/>
          </a:xfrm>
          <a:prstGeom prst="rect">
            <a:avLst/>
          </a:prstGeom>
        </p:spPr>
        <p:txBody>
          <a:bodyPr/>
          <a:lstStyle>
            <a:lvl1pPr marL="571500" indent="-571500" algn="l">
              <a:buFont typeface="+mj-lt"/>
              <a:buAutoNum type="romanUcPeriod"/>
              <a:defRPr sz="2400" b="1"/>
            </a:lvl1pPr>
          </a:lstStyle>
          <a:p>
            <a:r>
              <a:rPr lang="pl-PL" dirty="0" err="1"/>
              <a:t>Title</a:t>
            </a:r>
            <a:r>
              <a:rPr lang="pl-PL" dirty="0"/>
              <a:t> of the </a:t>
            </a:r>
            <a:r>
              <a:rPr lang="pl-PL" dirty="0" err="1"/>
              <a:t>first</a:t>
            </a:r>
            <a:r>
              <a:rPr lang="pl-PL" dirty="0"/>
              <a:t> </a:t>
            </a:r>
            <a:r>
              <a:rPr lang="pl-PL" dirty="0" err="1"/>
              <a:t>chapter</a:t>
            </a:r>
            <a:endParaRPr lang="pl-PL" dirty="0"/>
          </a:p>
        </p:txBody>
      </p:sp>
      <p:sp>
        <p:nvSpPr>
          <p:cNvPr id="3" name="Content Placeholder 2"/>
          <p:cNvSpPr>
            <a:spLocks noGrp="1"/>
          </p:cNvSpPr>
          <p:nvPr>
            <p:ph idx="1" hasCustomPrompt="1"/>
          </p:nvPr>
        </p:nvSpPr>
        <p:spPr>
          <a:xfrm>
            <a:off x="457200" y="2122168"/>
            <a:ext cx="8229600" cy="3971127"/>
          </a:xfrm>
          <a:prstGeom prst="rect">
            <a:avLst/>
          </a:prstGeom>
        </p:spPr>
        <p:txBody>
          <a:bodyPr/>
          <a:lstStyle>
            <a:lvl1pPr marL="0" indent="0">
              <a:buFont typeface="+mj-lt"/>
              <a:buNone/>
              <a:defRPr sz="1800" baseline="0"/>
            </a:lvl1pPr>
            <a:lvl2pPr marL="742950" indent="-285750">
              <a:buFont typeface="Arial" panose="020B0604020202020204" pitchFamily="34" charset="0"/>
              <a:buChar char="•"/>
              <a:defRPr sz="1800"/>
            </a:lvl2pPr>
            <a:lvl3pPr>
              <a:defRPr sz="2000"/>
            </a:lvl3pPr>
            <a:lvl4pPr>
              <a:defRPr sz="1800"/>
            </a:lvl4pPr>
            <a:lvl5pPr>
              <a:defRPr sz="1800"/>
            </a:lvl5pPr>
          </a:lstStyle>
          <a:p>
            <a:pPr lvl="0"/>
            <a:r>
              <a:rPr lang="pl-PL" dirty="0" err="1"/>
              <a:t>Slide</a:t>
            </a:r>
            <a:r>
              <a:rPr lang="pl-PL" dirty="0"/>
              <a:t> </a:t>
            </a:r>
            <a:r>
              <a:rPr lang="pl-PL" dirty="0" err="1"/>
              <a:t>content</a:t>
            </a:r>
            <a:r>
              <a:rPr lang="pl-PL" dirty="0"/>
              <a:t>.</a:t>
            </a:r>
          </a:p>
          <a:p>
            <a:pPr lvl="0"/>
            <a:endParaRPr lang="pl-PL" dirty="0"/>
          </a:p>
        </p:txBody>
      </p:sp>
      <p:sp>
        <p:nvSpPr>
          <p:cNvPr id="23" name="Slide Number Placeholder 5">
            <a:extLst>
              <a:ext uri="{FF2B5EF4-FFF2-40B4-BE49-F238E27FC236}">
                <a16:creationId xmlns:a16="http://schemas.microsoft.com/office/drawing/2014/main" id="{97D3F04E-5CC7-4DA4-94D2-B7EFF4BD8182}"/>
              </a:ext>
            </a:extLst>
          </p:cNvPr>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pPr algn="r">
                <a:defRPr/>
              </a:pPr>
              <a:t>‹#›</a:t>
            </a:fld>
            <a:endParaRPr lang="pl-PL" altLang="pl-PL" dirty="0"/>
          </a:p>
        </p:txBody>
      </p:sp>
      <p:sp>
        <p:nvSpPr>
          <p:cNvPr id="5" name="Symbol zastępczy tekstu 4"/>
          <p:cNvSpPr>
            <a:spLocks noGrp="1"/>
          </p:cNvSpPr>
          <p:nvPr>
            <p:ph type="body" sz="quarter" idx="10" hasCustomPrompt="1"/>
          </p:nvPr>
        </p:nvSpPr>
        <p:spPr>
          <a:xfrm>
            <a:off x="1043608" y="1504628"/>
            <a:ext cx="7650005" cy="288925"/>
          </a:xfrm>
          <a:prstGeom prst="rect">
            <a:avLst/>
          </a:prstGeom>
        </p:spPr>
        <p:txBody>
          <a:bodyPr/>
          <a:lstStyle>
            <a:lvl1pPr marL="0" indent="0">
              <a:buNone/>
              <a:defRPr sz="2400">
                <a:solidFill>
                  <a:schemeClr val="bg1">
                    <a:lumMod val="50000"/>
                  </a:schemeClr>
                </a:solidFill>
              </a:defRPr>
            </a:lvl1pPr>
          </a:lstStyle>
          <a:p>
            <a:pPr lvl="0"/>
            <a:r>
              <a:rPr lang="pl-PL" dirty="0" err="1"/>
              <a:t>Slide</a:t>
            </a:r>
            <a:r>
              <a:rPr lang="pl-PL" dirty="0"/>
              <a:t> </a:t>
            </a:r>
            <a:r>
              <a:rPr lang="pl-PL" dirty="0" err="1"/>
              <a:t>name</a:t>
            </a:r>
            <a:endParaRPr lang="pl-PL" dirty="0"/>
          </a:p>
        </p:txBody>
      </p:sp>
      <p:sp>
        <p:nvSpPr>
          <p:cNvPr id="14" name="pole tekstowe 13"/>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p>
        </p:txBody>
      </p:sp>
    </p:spTree>
    <p:extLst>
      <p:ext uri="{BB962C8B-B14F-4D97-AF65-F5344CB8AC3E}">
        <p14:creationId xmlns:p14="http://schemas.microsoft.com/office/powerpoint/2010/main" val="165578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ibliograph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5124" y="1196752"/>
            <a:ext cx="7772400" cy="646948"/>
          </a:xfrm>
          <a:prstGeom prst="rect">
            <a:avLst/>
          </a:prstGeom>
        </p:spPr>
        <p:txBody>
          <a:bodyPr anchor="t" anchorCtr="0"/>
          <a:lstStyle>
            <a:lvl1pPr marL="0" indent="0">
              <a:lnSpc>
                <a:spcPct val="80000"/>
              </a:lnSpc>
              <a:buNone/>
              <a:defRPr sz="24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err="1"/>
              <a:t>Title</a:t>
            </a:r>
            <a:r>
              <a:rPr lang="pl-PL" dirty="0"/>
              <a:t> of the </a:t>
            </a:r>
            <a:r>
              <a:rPr lang="pl-PL" dirty="0" err="1"/>
              <a:t>presentation</a:t>
            </a:r>
            <a:endParaRPr lang="en-US" dirty="0"/>
          </a:p>
        </p:txBody>
      </p:sp>
      <p:sp>
        <p:nvSpPr>
          <p:cNvPr id="11" name="Symbol zastępczy tekstu 10"/>
          <p:cNvSpPr>
            <a:spLocks noGrp="1"/>
          </p:cNvSpPr>
          <p:nvPr>
            <p:ph type="body" sz="quarter" idx="13" hasCustomPrompt="1"/>
          </p:nvPr>
        </p:nvSpPr>
        <p:spPr>
          <a:xfrm>
            <a:off x="485630" y="1844824"/>
            <a:ext cx="7771894" cy="431800"/>
          </a:xfrm>
          <a:prstGeom prst="rect">
            <a:avLst/>
          </a:prstGeom>
        </p:spPr>
        <p:txBody>
          <a:bodyPr/>
          <a:lstStyle>
            <a:lvl1pPr marL="0" indent="0">
              <a:buNone/>
              <a:defRPr sz="2000" baseline="0">
                <a:solidFill>
                  <a:srgbClr val="898989"/>
                </a:solidFill>
              </a:defRPr>
            </a:lvl1pPr>
            <a:lvl2pPr>
              <a:defRPr sz="2400"/>
            </a:lvl2pPr>
            <a:lvl3pPr>
              <a:defRPr sz="2000"/>
            </a:lvl3pPr>
            <a:lvl4pPr>
              <a:defRPr sz="1800"/>
            </a:lvl4pPr>
            <a:lvl5pPr>
              <a:defRPr sz="1800"/>
            </a:lvl5pPr>
          </a:lstStyle>
          <a:p>
            <a:pPr lvl="0"/>
            <a:r>
              <a:rPr lang="pl-PL" dirty="0"/>
              <a:t>Author / </a:t>
            </a:r>
            <a:r>
              <a:rPr lang="pl-PL" dirty="0" err="1"/>
              <a:t>authors</a:t>
            </a:r>
            <a:endParaRPr lang="pl-PL" dirty="0"/>
          </a:p>
        </p:txBody>
      </p:sp>
      <p:sp>
        <p:nvSpPr>
          <p:cNvPr id="12" name="Symbol zastępczy tekstu 10"/>
          <p:cNvSpPr>
            <a:spLocks noGrp="1"/>
          </p:cNvSpPr>
          <p:nvPr>
            <p:ph type="body" sz="quarter" idx="14" hasCustomPrompt="1"/>
          </p:nvPr>
        </p:nvSpPr>
        <p:spPr>
          <a:xfrm>
            <a:off x="485630" y="2193940"/>
            <a:ext cx="7771894" cy="370964"/>
          </a:xfrm>
          <a:prstGeom prst="rect">
            <a:avLst/>
          </a:prstGeom>
        </p:spPr>
        <p:txBody>
          <a:bodyPr/>
          <a:lstStyle>
            <a:lvl1pPr marL="0" indent="0">
              <a:buNone/>
              <a:defRPr sz="2000" baseline="0">
                <a:solidFill>
                  <a:srgbClr val="898989"/>
                </a:solidFill>
              </a:defRPr>
            </a:lvl1pPr>
            <a:lvl2pPr>
              <a:defRPr sz="2400"/>
            </a:lvl2pPr>
            <a:lvl3pPr>
              <a:defRPr sz="2000"/>
            </a:lvl3pPr>
            <a:lvl4pPr>
              <a:defRPr sz="1800"/>
            </a:lvl4pPr>
            <a:lvl5pPr>
              <a:defRPr sz="1800"/>
            </a:lvl5pPr>
          </a:lstStyle>
          <a:p>
            <a:pPr lvl="0"/>
            <a:r>
              <a:rPr lang="pl-PL" dirty="0" err="1"/>
              <a:t>Institution</a:t>
            </a:r>
            <a:endParaRPr lang="pl-PL" dirty="0"/>
          </a:p>
        </p:txBody>
      </p:sp>
      <p:sp>
        <p:nvSpPr>
          <p:cNvPr id="18" name="Slide Number Placeholder 5">
            <a:extLst>
              <a:ext uri="{FF2B5EF4-FFF2-40B4-BE49-F238E27FC236}">
                <a16:creationId xmlns:a16="http://schemas.microsoft.com/office/drawing/2014/main" id="{97D3F04E-5CC7-4DA4-94D2-B7EFF4BD8182}"/>
              </a:ext>
            </a:extLst>
          </p:cNvPr>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pPr algn="r">
                <a:defRPr/>
              </a:pPr>
              <a:t>‹#›</a:t>
            </a:fld>
            <a:endParaRPr lang="pl-PL" altLang="pl-PL" dirty="0"/>
          </a:p>
        </p:txBody>
      </p:sp>
      <p:sp>
        <p:nvSpPr>
          <p:cNvPr id="20" name="Symbol zastępczy tekstu 10"/>
          <p:cNvSpPr>
            <a:spLocks noGrp="1"/>
          </p:cNvSpPr>
          <p:nvPr>
            <p:ph type="body" sz="quarter" idx="15" hasCustomPrompt="1"/>
          </p:nvPr>
        </p:nvSpPr>
        <p:spPr>
          <a:xfrm>
            <a:off x="489366" y="3046443"/>
            <a:ext cx="7771894" cy="370964"/>
          </a:xfrm>
          <a:prstGeom prst="rect">
            <a:avLst/>
          </a:prstGeom>
        </p:spPr>
        <p:txBody>
          <a:bodyPr/>
          <a:lstStyle>
            <a:lvl1pPr marL="0" indent="0">
              <a:buNone/>
              <a:defRPr sz="1600" b="1" baseline="0">
                <a:solidFill>
                  <a:schemeClr val="tx1"/>
                </a:solidFill>
              </a:defRPr>
            </a:lvl1pPr>
            <a:lvl2pPr>
              <a:defRPr sz="2400"/>
            </a:lvl2pPr>
            <a:lvl3pPr>
              <a:defRPr sz="2000"/>
            </a:lvl3pPr>
            <a:lvl4pPr>
              <a:defRPr sz="1800"/>
            </a:lvl4pPr>
            <a:lvl5pPr>
              <a:defRPr sz="1800"/>
            </a:lvl5pPr>
          </a:lstStyle>
          <a:p>
            <a:pPr lvl="0"/>
            <a:r>
              <a:rPr lang="pl-PL" dirty="0" err="1"/>
              <a:t>Bibliography</a:t>
            </a:r>
            <a:endParaRPr lang="pl-PL" dirty="0"/>
          </a:p>
        </p:txBody>
      </p:sp>
      <p:sp>
        <p:nvSpPr>
          <p:cNvPr id="23" name="Symbol zastępczy tekstu 22"/>
          <p:cNvSpPr>
            <a:spLocks noGrp="1"/>
          </p:cNvSpPr>
          <p:nvPr>
            <p:ph type="body" sz="quarter" idx="16" hasCustomPrompt="1"/>
          </p:nvPr>
        </p:nvSpPr>
        <p:spPr>
          <a:xfrm>
            <a:off x="485775" y="3429000"/>
            <a:ext cx="7772400" cy="2663825"/>
          </a:xfrm>
          <a:prstGeom prst="rect">
            <a:avLst/>
          </a:prstGeom>
        </p:spPr>
        <p:txBody>
          <a:bodyPr/>
          <a:lstStyle>
            <a:lvl1pPr marL="171450" indent="-171450">
              <a:buFont typeface="Arial" panose="020B0604020202020204" pitchFamily="34" charset="0"/>
              <a:buChar char="•"/>
              <a:defRPr sz="1400" baseline="0"/>
            </a:lvl1pPr>
            <a:lvl2pPr>
              <a:defRPr sz="1200"/>
            </a:lvl2pPr>
            <a:lvl3pPr>
              <a:defRPr sz="1200"/>
            </a:lvl3pPr>
            <a:lvl4pPr>
              <a:defRPr sz="1200"/>
            </a:lvl4pPr>
            <a:lvl5pPr>
              <a:defRPr sz="1200"/>
            </a:lvl5pPr>
          </a:lstStyle>
          <a:p>
            <a:pPr lvl="0"/>
            <a:r>
              <a:rPr lang="pl-PL" dirty="0" err="1"/>
              <a:t>Position</a:t>
            </a:r>
            <a:r>
              <a:rPr lang="pl-PL" dirty="0"/>
              <a:t> 1.</a:t>
            </a:r>
          </a:p>
          <a:p>
            <a:pPr lvl="0"/>
            <a:r>
              <a:rPr lang="pl-PL" dirty="0" err="1"/>
              <a:t>Position</a:t>
            </a:r>
            <a:r>
              <a:rPr lang="pl-PL" dirty="0"/>
              <a:t> 2.</a:t>
            </a:r>
          </a:p>
          <a:p>
            <a:pPr lvl="0"/>
            <a:r>
              <a:rPr lang="pl-PL" dirty="0" err="1"/>
              <a:t>Position</a:t>
            </a:r>
            <a:r>
              <a:rPr lang="pl-PL" dirty="0"/>
              <a:t> 3.</a:t>
            </a:r>
          </a:p>
          <a:p>
            <a:pPr lvl="0"/>
            <a:r>
              <a:rPr lang="pl-PL" dirty="0" err="1"/>
              <a:t>Position</a:t>
            </a:r>
            <a:r>
              <a:rPr lang="pl-PL" dirty="0"/>
              <a:t> 4.</a:t>
            </a:r>
          </a:p>
          <a:p>
            <a:pPr lvl="0"/>
            <a:r>
              <a:rPr lang="pl-PL" dirty="0" err="1"/>
              <a:t>Position</a:t>
            </a:r>
            <a:r>
              <a:rPr lang="pl-PL" dirty="0"/>
              <a:t> 5.</a:t>
            </a:r>
          </a:p>
          <a:p>
            <a:pPr lvl="0"/>
            <a:r>
              <a:rPr lang="pl-PL" dirty="0" err="1"/>
              <a:t>Position</a:t>
            </a:r>
            <a:r>
              <a:rPr lang="pl-PL" dirty="0"/>
              <a:t> 6.</a:t>
            </a:r>
          </a:p>
        </p:txBody>
      </p:sp>
      <p:sp>
        <p:nvSpPr>
          <p:cNvPr id="25" name="pole tekstowe 24"/>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p>
        </p:txBody>
      </p:sp>
    </p:spTree>
    <p:extLst>
      <p:ext uri="{BB962C8B-B14F-4D97-AF65-F5344CB8AC3E}">
        <p14:creationId xmlns:p14="http://schemas.microsoft.com/office/powerpoint/2010/main" val="272856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Prostokąt 6"/>
          <p:cNvSpPr/>
          <p:nvPr userDrawn="1"/>
        </p:nvSpPr>
        <p:spPr>
          <a:xfrm>
            <a:off x="0" y="6487116"/>
            <a:ext cx="9144000" cy="37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l-PL"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lgn="ctr"/>
            <a:r>
              <a:rPr lang="pl-PL" dirty="0"/>
              <a:t>Prawne aspekty przydziału czasu na start lub lądowanie w porcie lotniczym: wyzwanie dla Unii Europejskiej</a:t>
            </a:r>
          </a:p>
        </p:txBody>
      </p:sp>
      <p:sp>
        <p:nvSpPr>
          <p:cNvPr id="3" name="Podtytuł 2"/>
          <p:cNvSpPr>
            <a:spLocks noGrp="1"/>
          </p:cNvSpPr>
          <p:nvPr>
            <p:ph type="subTitle" idx="1"/>
          </p:nvPr>
        </p:nvSpPr>
        <p:spPr/>
        <p:txBody>
          <a:bodyPr/>
          <a:lstStyle/>
          <a:p>
            <a:r>
              <a:rPr lang="pl-PL" dirty="0"/>
              <a:t>Mgr Michał Lutek</a:t>
            </a:r>
          </a:p>
        </p:txBody>
      </p:sp>
      <p:sp>
        <p:nvSpPr>
          <p:cNvPr id="4" name="Symbol zastępczy tekstu 3"/>
          <p:cNvSpPr>
            <a:spLocks noGrp="1"/>
          </p:cNvSpPr>
          <p:nvPr>
            <p:ph type="body" sz="quarter" idx="10"/>
          </p:nvPr>
        </p:nvSpPr>
        <p:spPr/>
        <p:txBody>
          <a:bodyPr/>
          <a:lstStyle/>
          <a:p>
            <a:r>
              <a:rPr lang="pl-PL" dirty="0"/>
              <a:t>Zakład Międzynarodowego Prawa Lotniczego i Kosmicznego WPIA UW</a:t>
            </a:r>
          </a:p>
        </p:txBody>
      </p:sp>
      <p:sp>
        <p:nvSpPr>
          <p:cNvPr id="5" name="Symbol zastępczy tekstu 4"/>
          <p:cNvSpPr>
            <a:spLocks noGrp="1"/>
          </p:cNvSpPr>
          <p:nvPr>
            <p:ph type="body" sz="quarter" idx="11"/>
          </p:nvPr>
        </p:nvSpPr>
        <p:spPr/>
        <p:txBody>
          <a:bodyPr/>
          <a:lstStyle/>
          <a:p>
            <a:r>
              <a:rPr lang="pl-PL" dirty="0"/>
              <a:t>Warszawa, 20 października 2020 </a:t>
            </a:r>
          </a:p>
        </p:txBody>
      </p:sp>
    </p:spTree>
    <p:extLst>
      <p:ext uri="{BB962C8B-B14F-4D97-AF65-F5344CB8AC3E}">
        <p14:creationId xmlns:p14="http://schemas.microsoft.com/office/powerpoint/2010/main" val="339890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lstStyle/>
          <a:p>
            <a:pPr algn="ctr"/>
            <a:r>
              <a:rPr lang="pl-PL" dirty="0"/>
              <a:t>Prawne aspekty przydziału czasu na start lub lądowanie w porcie lotniczym: wyzwanie dla Unii Europejskiej</a:t>
            </a:r>
          </a:p>
        </p:txBody>
      </p:sp>
      <p:sp>
        <p:nvSpPr>
          <p:cNvPr id="3" name="Symbol zastępczy tekstu 2"/>
          <p:cNvSpPr>
            <a:spLocks noGrp="1"/>
          </p:cNvSpPr>
          <p:nvPr>
            <p:ph type="body" sz="quarter" idx="13"/>
          </p:nvPr>
        </p:nvSpPr>
        <p:spPr/>
        <p:txBody>
          <a:bodyPr/>
          <a:lstStyle/>
          <a:p>
            <a:r>
              <a:rPr lang="pl-PL" dirty="0"/>
              <a:t>Michał Lutek </a:t>
            </a:r>
          </a:p>
        </p:txBody>
      </p:sp>
      <p:sp>
        <p:nvSpPr>
          <p:cNvPr id="4" name="Symbol zastępczy tekstu 3"/>
          <p:cNvSpPr>
            <a:spLocks noGrp="1"/>
          </p:cNvSpPr>
          <p:nvPr>
            <p:ph type="body" sz="quarter" idx="14"/>
          </p:nvPr>
        </p:nvSpPr>
        <p:spPr/>
        <p:txBody>
          <a:bodyPr/>
          <a:lstStyle/>
          <a:p>
            <a:r>
              <a:rPr lang="pl-PL" dirty="0"/>
              <a:t>Zakład Międzynarodowego Prawa Lotniczego i Kosmicznego WPIA UW</a:t>
            </a:r>
          </a:p>
        </p:txBody>
      </p:sp>
      <p:sp>
        <p:nvSpPr>
          <p:cNvPr id="5" name="Symbol zastępczy tekstu 4"/>
          <p:cNvSpPr>
            <a:spLocks noGrp="1"/>
          </p:cNvSpPr>
          <p:nvPr>
            <p:ph type="body" sz="quarter" idx="15"/>
          </p:nvPr>
        </p:nvSpPr>
        <p:spPr>
          <a:xfrm>
            <a:off x="493061" y="2688416"/>
            <a:ext cx="7771894" cy="370964"/>
          </a:xfrm>
        </p:spPr>
        <p:txBody>
          <a:bodyPr/>
          <a:lstStyle/>
          <a:p>
            <a:r>
              <a:rPr lang="pl-PL" dirty="0"/>
              <a:t>Bibliografia</a:t>
            </a:r>
          </a:p>
        </p:txBody>
      </p:sp>
      <p:sp>
        <p:nvSpPr>
          <p:cNvPr id="6" name="Symbol zastępczy tekstu 5"/>
          <p:cNvSpPr>
            <a:spLocks noGrp="1"/>
          </p:cNvSpPr>
          <p:nvPr>
            <p:ph type="body" sz="quarter" idx="16"/>
          </p:nvPr>
        </p:nvSpPr>
        <p:spPr>
          <a:xfrm>
            <a:off x="485124" y="2927297"/>
            <a:ext cx="7772400" cy="2663825"/>
          </a:xfrm>
        </p:spPr>
        <p:txBody>
          <a:bodyPr/>
          <a:lstStyle/>
          <a:p>
            <a:r>
              <a:rPr lang="pl-PL" dirty="0"/>
              <a:t>Raport Urzędu Lotnictwa Cywilnego dotyczący Liczba obsłużonych pasażerów oraz wykonanych operacji w ruchu krajowym i międzynarodowym - regularnym i czarterowym w latach 2017 – 2019,</a:t>
            </a:r>
          </a:p>
          <a:p>
            <a:r>
              <a:rPr lang="en-US" dirty="0" err="1"/>
              <a:t>Svorenécík</a:t>
            </a:r>
            <a:r>
              <a:rPr lang="en-US" dirty="0"/>
              <a:t> A.: Allocating airport slots: The history of early applied experimental research, CHOPE Working Paper, No. 2016-31, Duke University, Center for the History of Political Economy (CHOPE), Durham, 2016. </a:t>
            </a:r>
          </a:p>
          <a:p>
            <a:r>
              <a:rPr lang="en-US" dirty="0"/>
              <a:t>Worldwide Slot Guidelines, 10th Edition – English version, </a:t>
            </a:r>
          </a:p>
          <a:p>
            <a:r>
              <a:rPr lang="en-US" dirty="0"/>
              <a:t>Czerny A. I., Forsyth P.: Airport Slots: International Experiences and Options for Reform, Routledge, 2016. </a:t>
            </a:r>
            <a:endParaRPr lang="pl-PL" dirty="0"/>
          </a:p>
          <a:p>
            <a:r>
              <a:rPr lang="en-US" dirty="0" err="1"/>
              <a:t>Kociubiński</a:t>
            </a:r>
            <a:r>
              <a:rPr lang="en-US" dirty="0"/>
              <a:t> J.: Regulatory challenges of airport slot allocation in the European Union, </a:t>
            </a:r>
            <a:r>
              <a:rPr lang="en-US" dirty="0" err="1"/>
              <a:t>Wrocław</a:t>
            </a:r>
            <a:r>
              <a:rPr lang="en-US" dirty="0"/>
              <a:t> Review of Law, Administration and Economics, Vol. 3:1, </a:t>
            </a:r>
            <a:r>
              <a:rPr lang="en-US" dirty="0" err="1"/>
              <a:t>Wrocław</a:t>
            </a:r>
            <a:r>
              <a:rPr lang="en-US" dirty="0"/>
              <a:t>, 2013.</a:t>
            </a:r>
            <a:endParaRPr lang="pl-PL" dirty="0"/>
          </a:p>
          <a:p>
            <a:r>
              <a:rPr lang="en-US" dirty="0" err="1"/>
              <a:t>Abeyratne</a:t>
            </a:r>
            <a:r>
              <a:rPr lang="en-US" dirty="0"/>
              <a:t> R. I. R.: Management of airport congestion through slot allocation, Journal of Air Transport Management, Vol. 6 Issue 1, 2000. </a:t>
            </a:r>
            <a:endParaRPr lang="pl-PL" dirty="0"/>
          </a:p>
          <a:p>
            <a:r>
              <a:rPr lang="en-US" dirty="0" err="1"/>
              <a:t>Verhoef</a:t>
            </a:r>
            <a:r>
              <a:rPr lang="en-US" dirty="0"/>
              <a:t> E. T.: Congestion pricing, slot sales and slot trading in aviation, Transportation Research Part B, Vol. 44 Issue. 3, 2010. </a:t>
            </a:r>
            <a:endParaRPr lang="pl-PL" dirty="0"/>
          </a:p>
        </p:txBody>
      </p:sp>
      <p:sp>
        <p:nvSpPr>
          <p:cNvPr id="7" name="Symbol zastępczy numeru slajdu 6"/>
          <p:cNvSpPr>
            <a:spLocks noGrp="1"/>
          </p:cNvSpPr>
          <p:nvPr>
            <p:ph type="sldNum" sz="quarter" idx="4"/>
          </p:nvPr>
        </p:nvSpPr>
        <p:spPr/>
        <p:txBody>
          <a:bodyPr/>
          <a:lstStyle/>
          <a:p>
            <a:pPr algn="r">
              <a:defRPr/>
            </a:pPr>
            <a:fld id="{9AC15838-3CEE-42BC-9BB2-A054A9C27782}" type="slidenum">
              <a:rPr lang="pl-PL" altLang="pl-PL" smtClean="0"/>
              <a:pPr algn="r">
                <a:defRPr/>
              </a:pPr>
              <a:t>10</a:t>
            </a:fld>
            <a:endParaRPr lang="pl-PL" altLang="pl-PL" dirty="0"/>
          </a:p>
        </p:txBody>
      </p:sp>
    </p:spTree>
    <p:extLst>
      <p:ext uri="{BB962C8B-B14F-4D97-AF65-F5344CB8AC3E}">
        <p14:creationId xmlns:p14="http://schemas.microsoft.com/office/powerpoint/2010/main" val="163658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Plan wystąpienia</a:t>
            </a:r>
          </a:p>
        </p:txBody>
      </p:sp>
      <p:sp>
        <p:nvSpPr>
          <p:cNvPr id="3" name="Symbol zastępczy zawartości 2"/>
          <p:cNvSpPr>
            <a:spLocks noGrp="1"/>
          </p:cNvSpPr>
          <p:nvPr>
            <p:ph idx="1"/>
          </p:nvPr>
        </p:nvSpPr>
        <p:spPr/>
        <p:txBody>
          <a:bodyPr/>
          <a:lstStyle/>
          <a:p>
            <a:r>
              <a:rPr lang="pl-PL" dirty="0"/>
              <a:t>WPROWADZENIE </a:t>
            </a:r>
          </a:p>
          <a:p>
            <a:pPr lvl="0"/>
            <a:r>
              <a:rPr lang="pl-PL" dirty="0"/>
              <a:t>POJĘCIE SLOTU W PRAWIE MIĘDZYNARODWYM </a:t>
            </a:r>
          </a:p>
          <a:p>
            <a:r>
              <a:rPr lang="pl-PL" dirty="0"/>
              <a:t>ZASADY PRZYDZIAŁU SLOTÓW W ŚWIETLE ROZPORZĄDZENIA 93/95</a:t>
            </a:r>
          </a:p>
          <a:p>
            <a:pPr lvl="0"/>
            <a:r>
              <a:rPr lang="pl-PL" dirty="0"/>
              <a:t>OGRANICZENIE MOŻLIWOŚCI OBROTU SLOTAMI </a:t>
            </a:r>
          </a:p>
          <a:p>
            <a:pPr lvl="0"/>
            <a:r>
              <a:rPr lang="pl-PL" dirty="0"/>
              <a:t>UTRATA SLOTÓW A EPIDEMIA COVID-19 </a:t>
            </a:r>
          </a:p>
          <a:p>
            <a:pPr lvl="0"/>
            <a:r>
              <a:rPr lang="pl-PL" dirty="0"/>
              <a:t>POSTULATY DE LEGE FERENDA </a:t>
            </a:r>
          </a:p>
          <a:p>
            <a:pPr lvl="0"/>
            <a:r>
              <a:rPr lang="pl-PL" dirty="0"/>
              <a:t>PODSUMOWANIE</a:t>
            </a:r>
          </a:p>
        </p:txBody>
      </p:sp>
      <p:sp>
        <p:nvSpPr>
          <p:cNvPr id="4" name="Symbol zastępczy numeru slajdu 3"/>
          <p:cNvSpPr>
            <a:spLocks noGrp="1"/>
          </p:cNvSpPr>
          <p:nvPr>
            <p:ph type="sldNum" sz="quarter" idx="4"/>
          </p:nvPr>
        </p:nvSpPr>
        <p:spPr>
          <a:xfrm>
            <a:off x="6515100" y="6525344"/>
            <a:ext cx="2133600" cy="365125"/>
          </a:xfrm>
          <a:prstGeom prst="rect">
            <a:avLst/>
          </a:prstGeom>
        </p:spPr>
        <p:txBody>
          <a:bodyPr/>
          <a:lstStyle/>
          <a:p>
            <a:pPr algn="r">
              <a:defRPr/>
            </a:pPr>
            <a:fld id="{9AC15838-3CEE-42BC-9BB2-A054A9C27782}" type="slidenum">
              <a:rPr lang="pl-PL" altLang="pl-PL" smtClean="0"/>
              <a:pPr algn="r">
                <a:defRPr/>
              </a:pPr>
              <a:t>2</a:t>
            </a:fld>
            <a:endParaRPr lang="pl-PL" altLang="pl-PL" dirty="0"/>
          </a:p>
        </p:txBody>
      </p:sp>
    </p:spTree>
    <p:extLst>
      <p:ext uri="{BB962C8B-B14F-4D97-AF65-F5344CB8AC3E}">
        <p14:creationId xmlns:p14="http://schemas.microsoft.com/office/powerpoint/2010/main" val="325957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Wprowadzenie </a:t>
            </a:r>
          </a:p>
        </p:txBody>
      </p:sp>
      <p:sp>
        <p:nvSpPr>
          <p:cNvPr id="3" name="Symbol zastępczy zawartości 2"/>
          <p:cNvSpPr>
            <a:spLocks noGrp="1"/>
          </p:cNvSpPr>
          <p:nvPr>
            <p:ph idx="1"/>
          </p:nvPr>
        </p:nvSpPr>
        <p:spPr/>
        <p:txBody>
          <a:bodyPr/>
          <a:lstStyle/>
          <a:p>
            <a:pPr algn="ctr"/>
            <a:r>
              <a:rPr lang="pl-PL" b="1" dirty="0"/>
              <a:t>Tendencje dotyczące ruchu lotniczego w Polsce:</a:t>
            </a:r>
          </a:p>
          <a:p>
            <a:endParaRPr lang="pl-PL" dirty="0"/>
          </a:p>
          <a:p>
            <a:r>
              <a:rPr lang="pl-PL" dirty="0"/>
              <a:t>W 2018 roku wykonano 381 tysięcy operacji pasażerskich i przewieziono ponad 45 milionów podróżnych.</a:t>
            </a:r>
          </a:p>
          <a:p>
            <a:endParaRPr lang="pl-PL" dirty="0"/>
          </a:p>
          <a:p>
            <a:r>
              <a:rPr lang="pl-PL" dirty="0"/>
              <a:t>W 2019 roku było to  400 tyś operacji pasażerskich, z udziałem prawie 49 milionów podróżnych.</a:t>
            </a:r>
          </a:p>
          <a:p>
            <a:endParaRPr lang="pl-PL" dirty="0"/>
          </a:p>
          <a:p>
            <a:r>
              <a:rPr lang="pl-PL" dirty="0"/>
              <a:t>W 2020… </a:t>
            </a:r>
          </a:p>
          <a:p>
            <a:endParaRPr lang="pl-PL" dirty="0"/>
          </a:p>
          <a:p>
            <a:endParaRPr lang="pl-PL" dirty="0"/>
          </a:p>
        </p:txBody>
      </p:sp>
      <p:sp>
        <p:nvSpPr>
          <p:cNvPr id="4" name="Symbol zastępczy tekstu 3"/>
          <p:cNvSpPr>
            <a:spLocks noGrp="1"/>
          </p:cNvSpPr>
          <p:nvPr>
            <p:ph type="body" sz="quarter" idx="10"/>
          </p:nvPr>
        </p:nvSpPr>
        <p:spPr/>
        <p:txBody>
          <a:bodyPr/>
          <a:lstStyle/>
          <a:p>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3</a:t>
            </a:fld>
            <a:endParaRPr lang="pl-PL" altLang="pl-PL" dirty="0"/>
          </a:p>
        </p:txBody>
      </p:sp>
    </p:spTree>
    <p:extLst>
      <p:ext uri="{BB962C8B-B14F-4D97-AF65-F5344CB8AC3E}">
        <p14:creationId xmlns:p14="http://schemas.microsoft.com/office/powerpoint/2010/main" val="315103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2"/>
            </a:pPr>
            <a:r>
              <a:rPr lang="pl-PL" dirty="0"/>
              <a:t>Czym jest slot?</a:t>
            </a:r>
          </a:p>
        </p:txBody>
      </p:sp>
      <p:sp>
        <p:nvSpPr>
          <p:cNvPr id="3" name="Symbol zastępczy zawartości 2"/>
          <p:cNvSpPr>
            <a:spLocks noGrp="1"/>
          </p:cNvSpPr>
          <p:nvPr>
            <p:ph idx="1"/>
          </p:nvPr>
        </p:nvSpPr>
        <p:spPr>
          <a:xfrm>
            <a:off x="450087" y="1649090"/>
            <a:ext cx="8229600" cy="3971127"/>
          </a:xfrm>
        </p:spPr>
        <p:txBody>
          <a:bodyPr/>
          <a:lstStyle/>
          <a:p>
            <a:endParaRPr lang="pl-PL" dirty="0"/>
          </a:p>
          <a:p>
            <a:endParaRPr lang="pl-PL" dirty="0"/>
          </a:p>
          <a:p>
            <a:endParaRPr lang="pl-PL" dirty="0"/>
          </a:p>
          <a:p>
            <a:endParaRPr lang="pl-PL" dirty="0"/>
          </a:p>
          <a:p>
            <a:endParaRPr lang="pl-PL" dirty="0"/>
          </a:p>
          <a:p>
            <a:endParaRPr lang="pl-PL" dirty="0"/>
          </a:p>
          <a:p>
            <a:endParaRPr lang="pl-PL" sz="1600" dirty="0"/>
          </a:p>
          <a:p>
            <a:endParaRPr lang="pl-PL" sz="1600" dirty="0"/>
          </a:p>
          <a:p>
            <a:endParaRPr lang="pl-PL" sz="1600" dirty="0"/>
          </a:p>
          <a:p>
            <a:endParaRPr lang="pl-PL" sz="1600" dirty="0"/>
          </a:p>
          <a:p>
            <a:endParaRPr lang="pl-PL" sz="1600" dirty="0"/>
          </a:p>
          <a:p>
            <a:endParaRPr lang="pl-PL" sz="1600" dirty="0"/>
          </a:p>
          <a:p>
            <a:r>
              <a:rPr lang="pl-PL" sz="1600" dirty="0"/>
              <a:t>Rozporządzenie Rady (EWG) nr 95/93 w sprawie wspólnych zasad przydzielania czasu na start lub lądowanie w portach lotniczych (dalej rozporządzenie 95/93), które następnie zostało zmienione rozporządzeniem (WE) nr 793/2004 Parlamentu Europejskiego i Rady z dn. 21 kwietnia 2004 r. </a:t>
            </a:r>
          </a:p>
        </p:txBody>
      </p:sp>
      <p:sp>
        <p:nvSpPr>
          <p:cNvPr id="4" name="Symbol zastępczy tekstu 3"/>
          <p:cNvSpPr>
            <a:spLocks noGrp="1"/>
          </p:cNvSpPr>
          <p:nvPr>
            <p:ph type="body" sz="quarter" idx="10"/>
          </p:nvPr>
        </p:nvSpPr>
        <p:spPr/>
        <p:txBody>
          <a:bodyPr/>
          <a:lstStyle/>
          <a:p>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4</a:t>
            </a:fld>
            <a:endParaRPr lang="pl-PL" altLang="pl-PL" dirty="0"/>
          </a:p>
        </p:txBody>
      </p:sp>
      <p:sp>
        <p:nvSpPr>
          <p:cNvPr id="6" name="Prostokąt 5">
            <a:extLst>
              <a:ext uri="{FF2B5EF4-FFF2-40B4-BE49-F238E27FC236}">
                <a16:creationId xmlns:a16="http://schemas.microsoft.com/office/drawing/2014/main" id="{F4E36FD2-9FDE-0E43-817A-E018FB92063A}"/>
              </a:ext>
            </a:extLst>
          </p:cNvPr>
          <p:cNvSpPr/>
          <p:nvPr/>
        </p:nvSpPr>
        <p:spPr>
          <a:xfrm>
            <a:off x="539552" y="1636375"/>
            <a:ext cx="7893124" cy="31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Do 2004 roku </a:t>
            </a:r>
          </a:p>
          <a:p>
            <a:pPr algn="ctr"/>
            <a:r>
              <a:rPr lang="pl-PL" dirty="0"/>
              <a:t>„[…] planowy czas przylotu lub odlotu dostępny lub przydzielony rejsowi samolotu określonego dnia w koordynowanym porcie lotniczym na warunkach niniejszego rozporządzenia.” </a:t>
            </a:r>
          </a:p>
          <a:p>
            <a:pPr algn="ctr"/>
            <a:r>
              <a:rPr lang="pl-PL" dirty="0"/>
              <a:t>Po 2004 roku</a:t>
            </a:r>
          </a:p>
          <a:p>
            <a:pPr algn="ctr"/>
            <a:r>
              <a:rPr lang="pl-PL" dirty="0"/>
              <a:t>„[…] pozwolenie wydane przez koordynatora zgodnie z niniejszym rozporządzeniem w celu wykorzystania pełnego zakresu infrastruktury portu lotniczego niezbędnej doświadczenia usługi lotniczej w koordynowanym porcie lotniczym w konkretnym terminie do celów lądowania lub startu, według przydziału dokonanego przez koordynatora zgodnie z niniejszym rozporządzeniem” </a:t>
            </a:r>
          </a:p>
          <a:p>
            <a:pPr algn="ctr"/>
            <a:endParaRPr lang="pl-PL" dirty="0"/>
          </a:p>
        </p:txBody>
      </p:sp>
    </p:spTree>
    <p:extLst>
      <p:ext uri="{BB962C8B-B14F-4D97-AF65-F5344CB8AC3E}">
        <p14:creationId xmlns:p14="http://schemas.microsoft.com/office/powerpoint/2010/main" val="390869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3"/>
            </a:pPr>
            <a:r>
              <a:rPr lang="pl-PL" dirty="0"/>
              <a:t>ZASADY PRZYDZIAŁU SLOTÓW W ŚWIETLE ROZPORZĄDZENIA 93/95 </a:t>
            </a:r>
          </a:p>
        </p:txBody>
      </p:sp>
      <p:sp>
        <p:nvSpPr>
          <p:cNvPr id="3" name="Symbol zastępczy zawartości 2"/>
          <p:cNvSpPr>
            <a:spLocks noGrp="1"/>
          </p:cNvSpPr>
          <p:nvPr>
            <p:ph idx="1"/>
          </p:nvPr>
        </p:nvSpPr>
        <p:spPr>
          <a:xfrm>
            <a:off x="460400" y="2035536"/>
            <a:ext cx="8229600" cy="4489808"/>
          </a:xfrm>
        </p:spPr>
        <p:txBody>
          <a:bodyPr/>
          <a:lstStyle/>
          <a:p>
            <a:pPr algn="ctr"/>
            <a:r>
              <a:rPr lang="pl-PL" b="1" dirty="0"/>
              <a:t>Koordynowane Porty Lotnicze: </a:t>
            </a:r>
          </a:p>
          <a:p>
            <a:pPr algn="ctr"/>
            <a:r>
              <a:rPr lang="pl-PL" dirty="0"/>
              <a:t>Przydział slotów przez koordynatora na zasadach niezależności, neutralności, niedyskryminacji oraz przejrzystości. </a:t>
            </a:r>
          </a:p>
          <a:p>
            <a:pPr algn="ctr"/>
            <a:r>
              <a:rPr lang="pl-PL" b="1" dirty="0"/>
              <a:t>W ramach dostępnej puli, można zagospodarować </a:t>
            </a:r>
            <a:r>
              <a:rPr lang="pl-PL" b="1" dirty="0" err="1"/>
              <a:t>sloty</a:t>
            </a:r>
            <a:r>
              <a:rPr lang="pl-PL" b="1" dirty="0"/>
              <a:t>, które zostały nowoutworzone, nie zostały wykorzystane przez przewoźników lub z nich zrezygnowali oraz te, które w inny sposób stały się dostępne. </a:t>
            </a:r>
          </a:p>
          <a:p>
            <a:r>
              <a:rPr lang="pl-PL" dirty="0"/>
              <a:t>Przewoźnicy, którzy wykorzystali przydzielone im </a:t>
            </a:r>
            <a:r>
              <a:rPr lang="pl-PL" dirty="0" err="1"/>
              <a:t>sloty</a:t>
            </a:r>
            <a:r>
              <a:rPr lang="pl-PL" dirty="0"/>
              <a:t> w 80% w okresie poprzedzającym przydział, mają prawo do utrzymania tożsamych czasów na start i lądowanie w kolejnym sezonie. Zasada ta określana jest mianem tzw. prawa dziadka ze względu, że udziela preferencyjnej pozycji przewoźnikom, którzy efektywnie korzystali z przydzielonych im zezwoleń</a:t>
            </a:r>
          </a:p>
          <a:p>
            <a:pPr algn="ctr"/>
            <a:r>
              <a:rPr lang="pl-PL" b="1" dirty="0"/>
              <a:t>Sytuacja tzw. </a:t>
            </a:r>
            <a:r>
              <a:rPr lang="pl-PL" b="1" dirty="0" err="1"/>
              <a:t>new</a:t>
            </a:r>
            <a:r>
              <a:rPr lang="pl-PL" b="1" dirty="0"/>
              <a:t> </a:t>
            </a:r>
            <a:r>
              <a:rPr lang="pl-PL" b="1" dirty="0" err="1"/>
              <a:t>entrants</a:t>
            </a:r>
            <a:r>
              <a:rPr lang="pl-PL" b="1" dirty="0"/>
              <a:t>:</a:t>
            </a:r>
          </a:p>
          <a:p>
            <a:r>
              <a:rPr lang="pl-PL" dirty="0"/>
              <a:t>Na podstawie art. 10 ust. 6 rozporządzenia 95/93, do ich dyspozycji powinno przypaść 50% tych czasów, chyba że liczba wniosków składanych przez nowe podmioty nie przekraczała tej liczby. </a:t>
            </a:r>
          </a:p>
          <a:p>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5</a:t>
            </a:fld>
            <a:endParaRPr lang="pl-PL" altLang="pl-PL" dirty="0"/>
          </a:p>
        </p:txBody>
      </p:sp>
    </p:spTree>
    <p:extLst>
      <p:ext uri="{BB962C8B-B14F-4D97-AF65-F5344CB8AC3E}">
        <p14:creationId xmlns:p14="http://schemas.microsoft.com/office/powerpoint/2010/main" val="170449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4"/>
            </a:pPr>
            <a:r>
              <a:rPr lang="pl-PL" dirty="0"/>
              <a:t>OGRANICZENIE MOŻLIWOŚCI OBROTU SLOTAMI </a:t>
            </a:r>
          </a:p>
        </p:txBody>
      </p:sp>
      <p:sp>
        <p:nvSpPr>
          <p:cNvPr id="3" name="Symbol zastępczy zawartości 2"/>
          <p:cNvSpPr>
            <a:spLocks noGrp="1"/>
          </p:cNvSpPr>
          <p:nvPr>
            <p:ph idx="1"/>
          </p:nvPr>
        </p:nvSpPr>
        <p:spPr>
          <a:xfrm>
            <a:off x="455039" y="2132856"/>
            <a:ext cx="8229600" cy="3971127"/>
          </a:xfrm>
        </p:spPr>
        <p:txBody>
          <a:bodyPr/>
          <a:lstStyle/>
          <a:p>
            <a:pPr algn="ctr"/>
            <a:r>
              <a:rPr lang="pl-PL" b="1" dirty="0"/>
              <a:t>Ile warte są </a:t>
            </a:r>
            <a:r>
              <a:rPr lang="pl-PL" b="1" dirty="0" err="1"/>
              <a:t>sloty</a:t>
            </a:r>
            <a:r>
              <a:rPr lang="pl-PL" b="1" dirty="0"/>
              <a:t>? </a:t>
            </a:r>
          </a:p>
          <a:p>
            <a:r>
              <a:rPr lang="pl-PL" dirty="0"/>
              <a:t>Przykładem może być transakcja zawarta pomiędzy australijskim </a:t>
            </a:r>
            <a:r>
              <a:rPr lang="pl-PL" dirty="0" err="1"/>
              <a:t>Qantas</a:t>
            </a:r>
            <a:r>
              <a:rPr lang="pl-PL" dirty="0"/>
              <a:t> i brytyjskim </a:t>
            </a:r>
            <a:r>
              <a:rPr lang="pl-PL" dirty="0" err="1"/>
              <a:t>FlyBe</a:t>
            </a:r>
            <a:r>
              <a:rPr lang="pl-PL" dirty="0"/>
              <a:t>, obejmująca </a:t>
            </a:r>
            <a:r>
              <a:rPr lang="pl-PL" dirty="0" err="1"/>
              <a:t>sloty</a:t>
            </a:r>
            <a:r>
              <a:rPr lang="pl-PL" dirty="0"/>
              <a:t> na lotnisku Londyn-Heathrow, której wartość określona została na 47 milionów dolarów</a:t>
            </a:r>
          </a:p>
          <a:p>
            <a:pPr algn="ctr"/>
            <a:r>
              <a:rPr lang="pl-PL" b="1" dirty="0"/>
              <a:t>Art.8a ust.1 </a:t>
            </a:r>
          </a:p>
          <a:p>
            <a:r>
              <a:rPr lang="pl-PL" dirty="0"/>
              <a:t>Trzy przypadki przenoszenia slotów:</a:t>
            </a:r>
          </a:p>
          <a:p>
            <a:r>
              <a:rPr lang="pl-PL" dirty="0"/>
              <a:t>Po pierwsze dozwolone jest to w ramach operacji wykonywanych przez tego samego przewoźnika z jednej trasy lub rodzaju usługi na inną trasę lub rodzaj usługi. </a:t>
            </a:r>
          </a:p>
          <a:p>
            <a:r>
              <a:rPr lang="pl-PL" dirty="0"/>
              <a:t>Druga opcja dotyczy wymiany dokonywanej pomiędzy różnymi przewoźnikami w trybie jeden za jeden.</a:t>
            </a:r>
          </a:p>
          <a:p>
            <a:r>
              <a:rPr lang="pl-PL" dirty="0"/>
              <a:t> Ostatnia ewentualność obejmuje sytuacje przeniesienia slotów pomiędzy spółką zależną i spółką dominującą w ramach grupy spółek oraz w ramach sytuacji przejmowania przedsiębiorstwa lotniczego.</a:t>
            </a:r>
          </a:p>
          <a:p>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6</a:t>
            </a:fld>
            <a:endParaRPr lang="pl-PL" altLang="pl-PL" dirty="0"/>
          </a:p>
        </p:txBody>
      </p:sp>
    </p:spTree>
    <p:extLst>
      <p:ext uri="{BB962C8B-B14F-4D97-AF65-F5344CB8AC3E}">
        <p14:creationId xmlns:p14="http://schemas.microsoft.com/office/powerpoint/2010/main" val="190053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5"/>
            </a:pPr>
            <a:r>
              <a:rPr lang="pl-PL" dirty="0"/>
              <a:t>UTRATA SLOTÓW A EPIDEMIA COVID-19</a:t>
            </a:r>
          </a:p>
        </p:txBody>
      </p:sp>
      <p:sp>
        <p:nvSpPr>
          <p:cNvPr id="3" name="Symbol zastępczy zawartości 2"/>
          <p:cNvSpPr>
            <a:spLocks noGrp="1"/>
          </p:cNvSpPr>
          <p:nvPr>
            <p:ph idx="1"/>
          </p:nvPr>
        </p:nvSpPr>
        <p:spPr/>
        <p:txBody>
          <a:bodyPr/>
          <a:lstStyle/>
          <a:p>
            <a:pPr algn="ctr"/>
            <a:r>
              <a:rPr lang="pl-PL" b="1" dirty="0"/>
              <a:t>Zasada ”80%” a masowe uziemienie statków powietrznych w 2020 roku</a:t>
            </a:r>
          </a:p>
          <a:p>
            <a:r>
              <a:rPr lang="pl-PL" dirty="0"/>
              <a:t>Rozporządzenie Parlamentu Europejskiego i Rady (UE) 2020/459 z 30 marca 2020</a:t>
            </a:r>
          </a:p>
          <a:p>
            <a:r>
              <a:rPr lang="pl-PL" dirty="0"/>
              <a:t>Przyjęcie pewnego rodzaju fikcję prawną, zgodnie z którą przyjęto, że </a:t>
            </a:r>
            <a:r>
              <a:rPr lang="pl-PL" dirty="0" err="1"/>
              <a:t>sloty</a:t>
            </a:r>
            <a:r>
              <a:rPr lang="pl-PL" dirty="0"/>
              <a:t>, które przydzielone zostały na okres od 1 marca 2020 r. do 24 października 2020 r. zostały wykorzystane.</a:t>
            </a:r>
          </a:p>
          <a:p>
            <a:endParaRPr lang="pl-PL" dirty="0"/>
          </a:p>
          <a:p>
            <a:r>
              <a:rPr lang="pl-PL" dirty="0"/>
              <a:t>Ta perspektywa czasowa została zmieniona w stosunku do lotów pomiędzy portami lotniczymi na terytorium Unii Europejskiej oraz Chińskiej Republiki Ludowej oraz Specjalnego Regionu Administracyjnego Hongkong Chińskiej Republiki Ludowej, wobec których określony został on na czas przypadający od 23 stycznia 2020 do 29 lutego 2020 roku.</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7</a:t>
            </a:fld>
            <a:endParaRPr lang="pl-PL" altLang="pl-PL" dirty="0"/>
          </a:p>
        </p:txBody>
      </p:sp>
    </p:spTree>
    <p:extLst>
      <p:ext uri="{BB962C8B-B14F-4D97-AF65-F5344CB8AC3E}">
        <p14:creationId xmlns:p14="http://schemas.microsoft.com/office/powerpoint/2010/main" val="1867399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6"/>
            </a:pPr>
            <a:r>
              <a:rPr lang="pl-PL" dirty="0"/>
              <a:t>POSTULATY DE LEGE FERENDA</a:t>
            </a:r>
          </a:p>
        </p:txBody>
      </p:sp>
      <p:sp>
        <p:nvSpPr>
          <p:cNvPr id="3" name="Symbol zastępczy zawartości 2"/>
          <p:cNvSpPr>
            <a:spLocks noGrp="1"/>
          </p:cNvSpPr>
          <p:nvPr>
            <p:ph idx="1"/>
          </p:nvPr>
        </p:nvSpPr>
        <p:spPr/>
        <p:txBody>
          <a:bodyPr/>
          <a:lstStyle/>
          <a:p>
            <a:pPr algn="ctr"/>
            <a:r>
              <a:rPr lang="pl-PL" b="1" dirty="0"/>
              <a:t>Co warto zmienić? </a:t>
            </a:r>
          </a:p>
          <a:p>
            <a:pPr algn="ctr"/>
            <a:endParaRPr lang="pl-PL" dirty="0"/>
          </a:p>
          <a:p>
            <a:pPr algn="ctr"/>
            <a:r>
              <a:rPr lang="pl-PL" dirty="0"/>
              <a:t>Aspekty dotyczące sprzedaży slotów;</a:t>
            </a:r>
          </a:p>
          <a:p>
            <a:pPr algn="ctr"/>
            <a:endParaRPr lang="pl-PL" dirty="0"/>
          </a:p>
          <a:p>
            <a:pPr algn="ctr"/>
            <a:r>
              <a:rPr lang="pl-PL" dirty="0"/>
              <a:t>Alokacja slotów;</a:t>
            </a:r>
          </a:p>
          <a:p>
            <a:pPr algn="ctr"/>
            <a:endParaRPr lang="pl-PL" dirty="0"/>
          </a:p>
          <a:p>
            <a:pPr algn="ctr"/>
            <a:r>
              <a:rPr lang="pl-PL" dirty="0"/>
              <a:t>Charakter slotów.</a:t>
            </a:r>
          </a:p>
        </p:txBody>
      </p:sp>
      <p:sp>
        <p:nvSpPr>
          <p:cNvPr id="4" name="Symbol zastępczy tekstu 3"/>
          <p:cNvSpPr>
            <a:spLocks noGrp="1"/>
          </p:cNvSpPr>
          <p:nvPr>
            <p:ph type="body" sz="quarter" idx="10"/>
          </p:nvPr>
        </p:nvSpPr>
        <p:spPr/>
        <p:txBody>
          <a:bodyPr/>
          <a:lstStyle/>
          <a:p>
            <a:r>
              <a:rPr lang="pl-PL" dirty="0"/>
              <a:t>Temat poniższego slajdu</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8</a:t>
            </a:fld>
            <a:endParaRPr lang="pl-PL" altLang="pl-PL" dirty="0"/>
          </a:p>
        </p:txBody>
      </p:sp>
    </p:spTree>
    <p:extLst>
      <p:ext uri="{BB962C8B-B14F-4D97-AF65-F5344CB8AC3E}">
        <p14:creationId xmlns:p14="http://schemas.microsoft.com/office/powerpoint/2010/main" val="127659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D5FDB8-9808-D041-B965-BC442B3691C4}"/>
              </a:ext>
            </a:extLst>
          </p:cNvPr>
          <p:cNvSpPr>
            <a:spLocks noGrp="1"/>
          </p:cNvSpPr>
          <p:nvPr>
            <p:ph type="title"/>
          </p:nvPr>
        </p:nvSpPr>
        <p:spPr/>
        <p:txBody>
          <a:bodyPr/>
          <a:lstStyle/>
          <a:p>
            <a:pPr marL="0" indent="0">
              <a:buNone/>
            </a:pPr>
            <a:r>
              <a:rPr lang="pl-PL" dirty="0"/>
              <a:t>VII. PODSUMOWANIE</a:t>
            </a:r>
          </a:p>
        </p:txBody>
      </p:sp>
      <p:sp>
        <p:nvSpPr>
          <p:cNvPr id="3" name="Symbol zastępczy zawartości 2">
            <a:extLst>
              <a:ext uri="{FF2B5EF4-FFF2-40B4-BE49-F238E27FC236}">
                <a16:creationId xmlns:a16="http://schemas.microsoft.com/office/drawing/2014/main" id="{D994D08B-3D7A-8B40-8A16-F446C57398D9}"/>
              </a:ext>
            </a:extLst>
          </p:cNvPr>
          <p:cNvSpPr>
            <a:spLocks noGrp="1"/>
          </p:cNvSpPr>
          <p:nvPr>
            <p:ph idx="1"/>
          </p:nvPr>
        </p:nvSpPr>
        <p:spPr/>
        <p:txBody>
          <a:bodyPr/>
          <a:lstStyle/>
          <a:p>
            <a:pPr algn="ctr"/>
            <a:r>
              <a:rPr lang="pl-PL" sz="6000" dirty="0"/>
              <a:t>Dziękuję za uwagę!</a:t>
            </a:r>
          </a:p>
          <a:p>
            <a:pPr algn="ctr"/>
            <a:r>
              <a:rPr lang="pl-PL" sz="6000" dirty="0"/>
              <a:t> </a:t>
            </a:r>
          </a:p>
          <a:p>
            <a:endParaRPr lang="pl-PL" sz="6000" dirty="0"/>
          </a:p>
        </p:txBody>
      </p:sp>
    </p:spTree>
    <p:extLst>
      <p:ext uri="{BB962C8B-B14F-4D97-AF65-F5344CB8AC3E}">
        <p14:creationId xmlns:p14="http://schemas.microsoft.com/office/powerpoint/2010/main" val="3662545751"/>
      </p:ext>
    </p:extLst>
  </p:cSld>
  <p:clrMapOvr>
    <a:masterClrMapping/>
  </p:clrMapOvr>
</p:sld>
</file>

<file path=ppt/theme/theme1.xml><?xml version="1.0" encoding="utf-8"?>
<a:theme xmlns:a="http://schemas.openxmlformats.org/drawingml/2006/main" name="Wzorn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862</Words>
  <Application>Microsoft Macintosh PowerPoint</Application>
  <PresentationFormat>Pokaz na ekranie (4:3)</PresentationFormat>
  <Paragraphs>98</Paragraphs>
  <Slides>10</Slides>
  <Notes>8</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10</vt:i4>
      </vt:variant>
    </vt:vector>
  </HeadingPairs>
  <TitlesOfParts>
    <vt:vector size="13" baseType="lpstr">
      <vt:lpstr>Arial</vt:lpstr>
      <vt:lpstr>Calibri</vt:lpstr>
      <vt:lpstr>Wzornik</vt:lpstr>
      <vt:lpstr>Prawne aspekty przydziału czasu na start lub lądowanie w porcie lotniczym: wyzwanie dla Unii Europejskiej</vt:lpstr>
      <vt:lpstr>Plan wystąpienia</vt:lpstr>
      <vt:lpstr>Wprowadzenie </vt:lpstr>
      <vt:lpstr>Czym jest slot?</vt:lpstr>
      <vt:lpstr>ZASADY PRZYDZIAŁU SLOTÓW W ŚWIETLE ROZPORZĄDZENIA 93/95 </vt:lpstr>
      <vt:lpstr>OGRANICZENIE MOŻLIWOŚCI OBROTU SLOTAMI </vt:lpstr>
      <vt:lpstr>UTRATA SLOTÓW A EPIDEMIA COVID-19</vt:lpstr>
      <vt:lpstr>POSTULATY DE LEGE FERENDA</vt:lpstr>
      <vt:lpstr>VII. PODSUMOWANIE</vt:lpstr>
      <vt:lpstr>Prezentacja programu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Ici</dc:creator>
  <cp:lastModifiedBy>Michał Lutek</cp:lastModifiedBy>
  <cp:revision>115</cp:revision>
  <cp:lastPrinted>2013-11-12T00:24:23Z</cp:lastPrinted>
  <dcterms:created xsi:type="dcterms:W3CDTF">2013-10-22T17:15:03Z</dcterms:created>
  <dcterms:modified xsi:type="dcterms:W3CDTF">2020-10-18T18:17:20Z</dcterms:modified>
</cp:coreProperties>
</file>