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6" r:id="rId2"/>
    <p:sldId id="296" r:id="rId3"/>
    <p:sldId id="309" r:id="rId4"/>
    <p:sldId id="297" r:id="rId5"/>
    <p:sldId id="298" r:id="rId6"/>
    <p:sldId id="299" r:id="rId7"/>
    <p:sldId id="300" r:id="rId8"/>
    <p:sldId id="301" r:id="rId9"/>
    <p:sldId id="302" r:id="rId10"/>
    <p:sldId id="307" r:id="rId11"/>
    <p:sldId id="308" r:id="rId12"/>
  </p:sldIdLst>
  <p:sldSz cx="9144000" cy="6858000" type="screen4x3"/>
  <p:notesSz cx="6858000" cy="97107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4694" autoAdjust="0"/>
  </p:normalViewPr>
  <p:slideViewPr>
    <p:cSldViewPr>
      <p:cViewPr varScale="1">
        <p:scale>
          <a:sx n="63" d="100"/>
          <a:sy n="63" d="100"/>
        </p:scale>
        <p:origin x="158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9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5232CFA-984B-4D2F-9E41-99C326C175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AF2707A-7ED7-4F8A-AEE4-F4B9082AE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9C4D5C-3CE0-4E77-A6EF-07027D6095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95A187-C014-4432-AB1B-100B1B2A9B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CDC29-B8A7-42F6-ACDE-F5C809DB2453}" type="datetimeFigureOut">
              <a:rPr lang="pl-PL" smtClean="0"/>
              <a:t>16.10.2020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380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DF7F246-F9EB-4C30-A5D4-255FD8A64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4D3A418-2EB5-47A6-A0A7-AC42867CE8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DCF40A1-AE77-4996-BB22-C08CD55DFE8D}" type="datetimeFigureOut">
              <a:rPr lang="pl-PL"/>
              <a:pPr>
                <a:defRPr/>
              </a:pPr>
              <a:t>16.10.2020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076F7A14-5567-45DC-BE45-2B43B13F01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2BBB205B-BBF5-4F41-A994-E9F4D0416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56CF173-3D42-4FD5-AC1C-3EEE61C79B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366D01-EF72-49CC-B3BE-B91E525D6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598A0-A84D-48E6-97BD-5ABC529B87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6092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671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712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127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474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115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412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907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288" y="2155037"/>
            <a:ext cx="8140159" cy="792088"/>
          </a:xfrm>
          <a:prstGeom prst="rect">
            <a:avLst/>
          </a:prstGeom>
        </p:spPr>
        <p:txBody>
          <a:bodyPr/>
          <a:lstStyle>
            <a:lvl1pPr algn="l">
              <a:defRPr sz="2800" b="1" baseline="0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527" y="3645024"/>
            <a:ext cx="814575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22" name="Symbol zastępczy tekstu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2735" y="404797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35" name="Symbol zastępczy tekstu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0527" y="465313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Date</a:t>
            </a:r>
            <a:r>
              <a:rPr lang="pl-PL" dirty="0"/>
              <a:t> of </a:t>
            </a:r>
            <a:r>
              <a:rPr lang="pl-PL" dirty="0" err="1"/>
              <a:t>presentation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800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24744"/>
            <a:ext cx="8229600" cy="401516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Introduction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Summary</a:t>
            </a:r>
            <a:endParaRPr lang="pl-PL" dirty="0"/>
          </a:p>
          <a:p>
            <a:pPr lvl="0"/>
            <a:r>
              <a:rPr lang="pl-PL" dirty="0" err="1"/>
              <a:t>Conclusions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24" name="pole tekstowe 2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6949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00" y="1124744"/>
            <a:ext cx="8229600" cy="401516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+mj-lt"/>
              <a:buAutoNum type="romanUcPeriod"/>
              <a:defRPr sz="2400" b="1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22168"/>
            <a:ext cx="8229600" cy="397112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aseline="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.</a:t>
            </a:r>
          </a:p>
          <a:p>
            <a:pPr lvl="0"/>
            <a:endParaRPr lang="pl-PL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1504628"/>
            <a:ext cx="7650005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65578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5124" y="1196752"/>
            <a:ext cx="7772400" cy="64694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en-US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630" y="1844824"/>
            <a:ext cx="777189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5630" y="2193940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0" name="Symbol zastępczy tekstu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9366" y="3046443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Bibliography</a:t>
            </a:r>
            <a:endParaRPr lang="pl-PL" dirty="0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3429000"/>
            <a:ext cx="7772400" cy="2663825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4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 err="1"/>
              <a:t>Position</a:t>
            </a:r>
            <a:r>
              <a:rPr lang="pl-PL" dirty="0"/>
              <a:t> 1.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2.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3.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4.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5.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6.</a:t>
            </a:r>
          </a:p>
        </p:txBody>
      </p:sp>
      <p:sp>
        <p:nvSpPr>
          <p:cNvPr id="25" name="pole tekstowe 24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72856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87116"/>
            <a:ext cx="9144000" cy="370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_Toc53478825"/><Relationship Id="rId7" Type="http://schemas.openxmlformats.org/officeDocument/2006/relationships/hyperlink" Target="#_Toc53478841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#_Toc53478837"/><Relationship Id="rId5" Type="http://schemas.openxmlformats.org/officeDocument/2006/relationships/hyperlink" Target="#_Toc53478833"/><Relationship Id="rId4" Type="http://schemas.openxmlformats.org/officeDocument/2006/relationships/hyperlink" Target="#_Toc53478829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0527" y="2197832"/>
            <a:ext cx="8140159" cy="792088"/>
          </a:xfrm>
        </p:spPr>
        <p:txBody>
          <a:bodyPr/>
          <a:lstStyle/>
          <a:p>
            <a:pPr algn="ctr" hangingPunct="0">
              <a:lnSpc>
                <a:spcPts val="1800"/>
              </a:lnSpc>
              <a:spcAft>
                <a:spcPts val="24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Civil Aviation Flight Safety: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Pilot Properties Soft Computing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Nikolai I. Plotnikov</a:t>
            </a:r>
            <a:endParaRPr lang="pl-PL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500404" y="4216504"/>
            <a:ext cx="8185629" cy="796672"/>
          </a:xfrm>
        </p:spPr>
        <p:txBody>
          <a:bodyPr/>
          <a:lstStyle/>
          <a:p>
            <a:pPr algn="ctr" hangingPunct="0">
              <a:lnSpc>
                <a:spcPts val="11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Scientific Research Project Civil Aviation Institute «AviaManager»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lnSpc>
                <a:spcPts val="11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630078 Novosibirsk, Russian Federation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lnSpc>
                <a:spcPts val="11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ourier"/>
                <a:ea typeface="Times New Roman" panose="02020603050405020304" pitchFamily="18" charset="0"/>
              </a:rPr>
              <a:t>am@aviam.org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83508" y="5387280"/>
            <a:ext cx="8185629" cy="360040"/>
          </a:xfrm>
        </p:spPr>
        <p:txBody>
          <a:bodyPr/>
          <a:lstStyle/>
          <a:p>
            <a:r>
              <a:rPr lang="en-US" dirty="0"/>
              <a:t>October 20, 2020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90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EEAE6-C406-4DC8-822C-6762F8E4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Results about workload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D24F5-B3D3-4A5E-A05B-1BA69C14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1906144"/>
            <a:ext cx="9180512" cy="1954904"/>
          </a:xfrm>
        </p:spPr>
        <p:txBody>
          <a:bodyPr/>
          <a:lstStyle/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values of the pilot's operational dependability indicators are set: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270" algn="ctr" hangingPunct="0">
              <a:lnSpc>
                <a:spcPts val="12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270" algn="ctr" hangingPunct="0"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[minimum (nominal) maximum]: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270" algn="ctr" hangingPunct="0"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flight hours: monthly [20 (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80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], annually [150 (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400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800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];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270" algn="ctr" hangingPunct="0"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number of flights: monthly [5 (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], annually [30 (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75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D7684E-BACF-4C45-B11D-1CA4980F4A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136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EEAE6-C406-4DC8-822C-6762F8E4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0" y="929457"/>
            <a:ext cx="8229600" cy="12317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ru-RU" dirty="0" err="1">
                <a:solidFill>
                  <a:srgbClr val="FF0000"/>
                </a:solidFill>
              </a:rPr>
              <a:t>ormative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empirical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portrait</a:t>
            </a:r>
            <a:r>
              <a:rPr lang="ru-RU" dirty="0">
                <a:solidFill>
                  <a:srgbClr val="FF0000"/>
                </a:solidFill>
              </a:rPr>
              <a:t> of </a:t>
            </a:r>
            <a:r>
              <a:rPr lang="ru-RU" dirty="0" err="1">
                <a:solidFill>
                  <a:srgbClr val="FF0000"/>
                </a:solidFill>
              </a:rPr>
              <a:t>absolute</a:t>
            </a:r>
            <a:r>
              <a:rPr lang="ru-RU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ru-RU" dirty="0" err="1">
                <a:solidFill>
                  <a:srgbClr val="FF0000"/>
                </a:solidFill>
              </a:rPr>
              <a:t>professional</a:t>
            </a:r>
            <a:r>
              <a:rPr lang="ru-RU" dirty="0">
                <a:solidFill>
                  <a:srgbClr val="FF0000"/>
                </a:solidFill>
              </a:rPr>
              <a:t> pilot </a:t>
            </a:r>
            <a:r>
              <a:rPr lang="ru-RU" dirty="0" err="1">
                <a:solidFill>
                  <a:srgbClr val="FF0000"/>
                </a:solidFill>
              </a:rPr>
              <a:t>dependability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600" u="sng" dirty="0">
                <a:solidFill>
                  <a:schemeClr val="accent3">
                    <a:lumMod val="75000"/>
                  </a:schemeClr>
                </a:solidFill>
              </a:rPr>
              <a:t>green flight safety level</a:t>
            </a:r>
            <a:r>
              <a:rPr lang="ru-RU" sz="3600" u="sng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DD045-8DEC-4F81-8664-A46530F9988D}"/>
              </a:ext>
            </a:extLst>
          </p:cNvPr>
          <p:cNvSpPr txBox="1"/>
          <p:nvPr/>
        </p:nvSpPr>
        <p:spPr>
          <a:xfrm>
            <a:off x="472811" y="2348880"/>
            <a:ext cx="8380760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" indent="-1270" algn="just" hangingPunct="0">
              <a:lnSpc>
                <a:spcPct val="150000"/>
              </a:lnSpc>
            </a:pP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Professional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pilot, captain,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aged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35-55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years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more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years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flight experience,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total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flight time of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more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10,000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hours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aircraft of I-III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classes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aviation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work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short,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medium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long-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distance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routes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experience of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more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5000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take-offs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landings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night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simple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complex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weather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conditions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seasons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VFR and IFR,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various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geographic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flight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conditions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0CC54763-6EFA-4567-ADAA-D24DBC805905}"/>
              </a:ext>
            </a:extLst>
          </p:cNvPr>
          <p:cNvSpPr txBox="1">
            <a:spLocks/>
          </p:cNvSpPr>
          <p:nvPr/>
        </p:nvSpPr>
        <p:spPr>
          <a:xfrm>
            <a:off x="539552" y="5157192"/>
            <a:ext cx="7771894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Thank you</a:t>
            </a:r>
          </a:p>
          <a:p>
            <a:pPr marL="0" indent="0" algn="ctr">
              <a:buNone/>
            </a:pPr>
            <a:r>
              <a:rPr lang="en-US" sz="2000" dirty="0"/>
              <a:t>Nikolai I. Plotnikov, Ph.D. (Tech), Engineer-pilot</a:t>
            </a:r>
            <a:endParaRPr lang="pl-PL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623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Introduction</a:t>
            </a:r>
          </a:p>
          <a:p>
            <a:pPr lvl="0"/>
            <a:r>
              <a:rPr lang="en-US" altLang="ru-R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Problem </a:t>
            </a:r>
            <a:endParaRPr lang="pl-PL" dirty="0"/>
          </a:p>
          <a:p>
            <a:pPr lvl="0"/>
            <a:r>
              <a:rPr lang="en-US" altLang="ru-RU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Theory </a:t>
            </a:r>
            <a:endParaRPr lang="en-US" altLang="ru-RU" dirty="0"/>
          </a:p>
          <a:p>
            <a:pPr lvl="0"/>
            <a:r>
              <a:rPr lang="en-US" altLang="ru-RU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 Computing Method</a:t>
            </a:r>
            <a:endParaRPr lang="en-US" altLang="ru-RU" dirty="0"/>
          </a:p>
          <a:p>
            <a:r>
              <a:rPr lang="en-US" altLang="ru-RU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Experiment:</a:t>
            </a:r>
            <a:r>
              <a:rPr lang="ru-RU" altLang="ru-RU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Statistical Analysis and Expert Evaluation</a:t>
            </a:r>
            <a:endParaRPr lang="ru-RU" altLang="ru-RU" dirty="0"/>
          </a:p>
          <a:p>
            <a:pPr lvl="0"/>
            <a:r>
              <a:rPr lang="en-US" altLang="ru-RU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5957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41814-E889-4D70-87F4-56D2C1AA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76502"/>
            <a:ext cx="8229600" cy="401516"/>
          </a:xfrm>
        </p:spPr>
        <p:txBody>
          <a:bodyPr/>
          <a:lstStyle/>
          <a:p>
            <a:pPr algn="ctr"/>
            <a:r>
              <a:rPr lang="pl-PL" dirty="0"/>
              <a:t>Introduction</a:t>
            </a:r>
            <a:br>
              <a:rPr lang="pl-PL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2E6DEE-85B1-419F-BF85-5F506F24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79442"/>
            <a:ext cx="9001000" cy="49020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you called a taxi</a:t>
            </a:r>
            <a:r>
              <a:rPr lang="ru-RU" dirty="0"/>
              <a:t>, </a:t>
            </a:r>
            <a:br>
              <a:rPr lang="en-US" dirty="0"/>
            </a:br>
            <a:r>
              <a:rPr lang="en-US" dirty="0"/>
              <a:t>you looked out the window and appreciated the </a:t>
            </a:r>
            <a:r>
              <a:rPr lang="en-US" b="1" dirty="0"/>
              <a:t>weather</a:t>
            </a:r>
            <a:r>
              <a:rPr lang="ru-RU" dirty="0"/>
              <a:t>,</a:t>
            </a:r>
            <a:br>
              <a:rPr lang="en-US" dirty="0"/>
            </a:br>
            <a:r>
              <a:rPr lang="en-US" dirty="0"/>
              <a:t>but you do not know the state of the </a:t>
            </a:r>
            <a:r>
              <a:rPr lang="en-US" b="1" dirty="0"/>
              <a:t>car</a:t>
            </a:r>
            <a:r>
              <a:rPr lang="ru-RU" dirty="0"/>
              <a:t>… </a:t>
            </a:r>
            <a:r>
              <a:rPr lang="en-US" dirty="0"/>
              <a:t>and especially ...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en-US" dirty="0"/>
              <a:t>state and qualifications of a</a:t>
            </a:r>
            <a:r>
              <a:rPr lang="en-US" b="1" dirty="0"/>
              <a:t> driver</a:t>
            </a:r>
            <a:r>
              <a:rPr lang="ru-RU" dirty="0"/>
              <a:t> </a:t>
            </a:r>
            <a:r>
              <a:rPr lang="en-US" dirty="0"/>
              <a:t>to whom do you hand your life</a:t>
            </a:r>
            <a:r>
              <a:rPr lang="en-US" b="1" dirty="0"/>
              <a:t>…</a:t>
            </a:r>
            <a:endParaRPr lang="ru-RU" b="1" dirty="0"/>
          </a:p>
          <a:p>
            <a:pPr marL="0" indent="0">
              <a:buNone/>
            </a:pPr>
            <a:r>
              <a:rPr lang="en-US" b="1" dirty="0"/>
              <a:t>Just the same - </a:t>
            </a:r>
            <a:r>
              <a:rPr lang="en-US" b="1" dirty="0">
                <a:solidFill>
                  <a:srgbClr val="FF0000"/>
                </a:solidFill>
              </a:rPr>
              <a:t>when you go on a flight by plane</a:t>
            </a:r>
          </a:p>
          <a:p>
            <a:pPr marL="0" indent="0">
              <a:buNone/>
            </a:pPr>
            <a:r>
              <a:rPr lang="en-US" dirty="0"/>
              <a:t>Nevertheless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you go with expectation on service provider </a:t>
            </a:r>
            <a:r>
              <a:rPr lang="en-US" b="1" dirty="0">
                <a:solidFill>
                  <a:srgbClr val="7030A0"/>
                </a:solidFill>
              </a:rPr>
              <a:t>BRAND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Human being properties as knowledge, experience, </a:t>
            </a:r>
            <a:r>
              <a:rPr lang="en-US" b="1" dirty="0"/>
              <a:t>qualification, state of fatigue are blurry to estimate</a:t>
            </a:r>
            <a:r>
              <a:rPr lang="ru-RU" b="1" dirty="0"/>
              <a:t>…</a:t>
            </a:r>
          </a:p>
          <a:p>
            <a:pPr marL="0" indent="0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paper about workload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magnitude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8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401516"/>
          </a:xfrm>
        </p:spPr>
        <p:txBody>
          <a:bodyPr/>
          <a:lstStyle/>
          <a:p>
            <a:pPr marL="0" indent="0">
              <a:buNone/>
            </a:pP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kumimoji="0" lang="en-US" altLang="ru-RU" sz="24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roblem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94212"/>
            <a:ext cx="9001000" cy="51431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Annual unpredictable aviation accidents (AA)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commercial pressure of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Unknown dependability of flight crews based on workload and experience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Unknown methods of calculating the properties of a person and social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International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standards constitute problematic content in safety terminology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Statistical data and expertise may be piecewise defined, inaccurate and inconsistent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lack of theory and methods for calculating the properties of objects for the safe regulation</a:t>
            </a:r>
            <a:endParaRPr lang="pl-PL" sz="24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15103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2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Method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0400" y="1559465"/>
            <a:ext cx="8229600" cy="3957767"/>
          </a:xfrm>
        </p:spPr>
        <p:txBody>
          <a:bodyPr/>
          <a:lstStyle/>
          <a:p>
            <a:pPr algn="just" hangingPunct="0">
              <a:lnSpc>
                <a:spcPct val="150000"/>
              </a:lnSpc>
              <a:spcBef>
                <a:spcPts val="1800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</a:rPr>
              <a:t>It is used the method of soft computing (SC), statistical and expert methods for calculating the properties of a person (pilot) and social groups (flight crew) in the management of dangerous professions. </a:t>
            </a:r>
          </a:p>
          <a:p>
            <a:pPr algn="just" hangingPunct="0">
              <a:lnSpc>
                <a:spcPct val="150000"/>
              </a:lnSpc>
              <a:spcBef>
                <a:spcPts val="180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It is </a:t>
            </a:r>
            <a:r>
              <a:rPr lang="en-US" sz="2800" dirty="0">
                <a:effectLst/>
                <a:latin typeface="Times New Roman" panose="02020603050405020304" pitchFamily="18" charset="0"/>
              </a:rPr>
              <a:t>used logical statements, heatmaps, and experiments.</a:t>
            </a:r>
            <a:endParaRPr lang="ru-RU" sz="28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0869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3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Theory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762129"/>
                <a:ext cx="9000999" cy="3539079"/>
              </a:xfrm>
            </p:spPr>
            <p:txBody>
              <a:bodyPr/>
              <a:lstStyle/>
              <a:p>
                <a:pPr marL="457200" lvl="1" indent="0" hangingPunct="0">
                  <a:lnSpc>
                    <a:spcPts val="1200"/>
                  </a:lnSpc>
                  <a:spcBef>
                    <a:spcPts val="1800"/>
                  </a:spcBef>
                  <a:spcAft>
                    <a:spcPts val="800"/>
                  </a:spcAft>
                  <a:buNone/>
                </a:pP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Generalized Measure Theory</a:t>
                </a:r>
              </a:p>
              <a:p>
                <a:pPr marL="457200" lvl="1" indent="0" hangingPunct="0">
                  <a:lnSpc>
                    <a:spcPct val="150000"/>
                  </a:lnSpc>
                  <a:spcBef>
                    <a:spcPts val="1800"/>
                  </a:spcBef>
                  <a:spcAft>
                    <a:spcPts val="800"/>
                  </a:spcAft>
                  <a:buNone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generalized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measure in this paper is defined as the ratio of [completeness-incompleteness]: the volume (V), available knowledge and data (r) in the database, to the estimated possible </a:t>
                </a:r>
                <a:r>
                  <a:rPr lang="ru-RU" sz="2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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(universal set) (1):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V = r/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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r</a:t>
                </a:r>
                <a14:m>
                  <m:oMath xmlns:m="http://schemas.openxmlformats.org/officeDocument/2006/math">
                    <m:r>
                      <a:rPr lang="en-US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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Density of Uncertainty and Fuzziness Measures</a:t>
                </a:r>
                <a:endParaRPr lang="ru-RU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Tasks of Organized Complexity in Modeling and Computation</a:t>
                </a:r>
                <a:endParaRPr lang="ru-RU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ru-RU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762129"/>
                <a:ext cx="9000999" cy="3539079"/>
              </a:xfrm>
              <a:blipFill>
                <a:blip r:embed="rId3"/>
                <a:stretch>
                  <a:fillRect l="-745" t="-3787" b="-3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70449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40151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Soft Computing Method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36503"/>
          </a:xfrm>
        </p:spPr>
        <p:txBody>
          <a:bodyPr/>
          <a:lstStyle/>
          <a:p>
            <a:pPr marL="457200" lvl="1" indent="0" hangingPunct="0">
              <a:lnSpc>
                <a:spcPts val="1200"/>
              </a:lnSpc>
              <a:spcBef>
                <a:spcPts val="1800"/>
              </a:spcBef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Formal Soft Computing Definition Output</a:t>
            </a:r>
          </a:p>
          <a:p>
            <a:pPr marL="457200" lvl="1" indent="0">
              <a:lnSpc>
                <a:spcPct val="150000"/>
              </a:lnSpc>
              <a:spcBef>
                <a:spcPts val="180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 computing is a set of methods: hard estimation (HE), soft measurement (SM), soft estimation (SE) in metric and non-metric scales with the ability to simultaneously process quantitative numerical and qualitative linguistic data.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 hangingPunct="0">
              <a:lnSpc>
                <a:spcPts val="1200"/>
              </a:lnSpc>
              <a:spcBef>
                <a:spcPts val="1800"/>
              </a:spcBef>
              <a:spcAft>
                <a:spcPts val="80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µ_SM, µ_HE, µ_SE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00539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730016"/>
            <a:ext cx="8229600" cy="40151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Task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statement: management decisions example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8</a:t>
            </a:fld>
            <a:endParaRPr lang="pl-PL" altLang="pl-PL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1CF93E0-616D-43A2-B966-C774CB23A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97272"/>
              </p:ext>
            </p:extLst>
          </p:nvPr>
        </p:nvGraphicFramePr>
        <p:xfrm>
          <a:off x="6608" y="1340768"/>
          <a:ext cx="9144000" cy="3312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19431936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64493156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22241567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13804963"/>
                    </a:ext>
                  </a:extLst>
                </a:gridCol>
              </a:tblGrid>
              <a:tr h="1415794"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Pilot experience, flight ours values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Risk levels probability </a:t>
                      </a:r>
                      <a:endParaRPr lang="ru-RU" sz="2000" dirty="0">
                        <a:effectLst/>
                      </a:endParaRPr>
                    </a:p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P: AA per million flight per year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SC options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Management decisions example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40172252"/>
                  </a:ext>
                </a:extLst>
              </a:tr>
              <a:tr h="474144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71422584"/>
                  </a:ext>
                </a:extLst>
              </a:tr>
              <a:tr h="474144"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</a:rPr>
                        <a:t>{1} big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P = AA 10</a:t>
                      </a:r>
                      <a:r>
                        <a:rPr lang="en-US" sz="2000" baseline="30000" dirty="0">
                          <a:effectLst/>
                        </a:rPr>
                        <a:t>-7 </a:t>
                      </a:r>
                      <a:r>
                        <a:rPr lang="en-US" sz="2000" dirty="0">
                          <a:effectLst/>
                        </a:rPr>
                        <a:t>(green)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</a:rPr>
                        <a:t>(µ_HE]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</a:rPr>
                        <a:t>free, strong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11999000"/>
                  </a:ext>
                </a:extLst>
              </a:tr>
              <a:tr h="474144"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</a:rPr>
                        <a:t>{2} middle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P = AA 10</a:t>
                      </a:r>
                      <a:r>
                        <a:rPr lang="en-US" sz="2000" baseline="30000" dirty="0">
                          <a:effectLst/>
                        </a:rPr>
                        <a:t>-6 </a:t>
                      </a:r>
                      <a:r>
                        <a:rPr lang="en-US" sz="2000" dirty="0">
                          <a:effectLst/>
                        </a:rPr>
                        <a:t>(yellow)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</a:rPr>
                        <a:t>(µ_SE)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</a:rPr>
                        <a:t>free, free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93189019"/>
                  </a:ext>
                </a:extLst>
              </a:tr>
              <a:tr h="474144"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{3} small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P = AA 10</a:t>
                      </a:r>
                      <a:r>
                        <a:rPr lang="en-US" sz="2000" baseline="30000" dirty="0">
                          <a:effectLst/>
                        </a:rPr>
                        <a:t>-5 </a:t>
                      </a:r>
                      <a:r>
                        <a:rPr lang="en-US" sz="2000" dirty="0">
                          <a:effectLst/>
                        </a:rPr>
                        <a:t>(red)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[µ_SM]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strong, strong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1192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39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4015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Experiment: </a:t>
            </a:r>
            <a:r>
              <a:rPr lang="ru-RU" dirty="0"/>
              <a:t>Statistical Analysis and Expert Evaluation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08520" y="1340768"/>
            <a:ext cx="9145016" cy="44378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Used k</a:t>
            </a:r>
            <a:r>
              <a:rPr lang="ru-RU" sz="2400" dirty="0" err="1">
                <a:latin typeface="Times New Roman" panose="02020603050405020304" pitchFamily="18" charset="0"/>
              </a:rPr>
              <a:t>nown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studies</a:t>
            </a:r>
            <a:r>
              <a:rPr lang="ru-RU" sz="2400" dirty="0">
                <a:latin typeface="Times New Roman" panose="02020603050405020304" pitchFamily="18" charset="0"/>
              </a:rPr>
              <a:t> of the </a:t>
            </a:r>
            <a:r>
              <a:rPr lang="ru-RU" sz="2400" dirty="0" err="1">
                <a:latin typeface="Times New Roman" panose="02020603050405020304" pitchFamily="18" charset="0"/>
              </a:rPr>
              <a:t>dependence</a:t>
            </a:r>
            <a:r>
              <a:rPr lang="ru-RU" sz="2400" dirty="0">
                <a:latin typeface="Times New Roman" panose="02020603050405020304" pitchFamily="18" charset="0"/>
              </a:rPr>
              <a:t> of human errors </a:t>
            </a:r>
            <a:r>
              <a:rPr lang="ru-RU" sz="2400" dirty="0" err="1">
                <a:latin typeface="Times New Roman" panose="02020603050405020304" pitchFamily="18" charset="0"/>
              </a:rPr>
              <a:t>on</a:t>
            </a:r>
            <a:r>
              <a:rPr lang="ru-RU" sz="2400" dirty="0">
                <a:latin typeface="Times New Roman" panose="02020603050405020304" pitchFamily="18" charset="0"/>
              </a:rPr>
              <a:t> the </a:t>
            </a:r>
            <a:r>
              <a:rPr lang="ru-RU" sz="2400" dirty="0" err="1">
                <a:latin typeface="Times New Roman" panose="02020603050405020304" pitchFamily="18" charset="0"/>
              </a:rPr>
              <a:t>properties</a:t>
            </a:r>
            <a:r>
              <a:rPr lang="ru-RU" sz="2400" dirty="0">
                <a:latin typeface="Times New Roman" panose="02020603050405020304" pitchFamily="18" charset="0"/>
              </a:rPr>
              <a:t> of the </a:t>
            </a:r>
            <a:r>
              <a:rPr lang="ru-RU" sz="2400" dirty="0" err="1">
                <a:latin typeface="Times New Roman" panose="02020603050405020304" pitchFamily="18" charset="0"/>
              </a:rPr>
              <a:t>individual</a:t>
            </a:r>
            <a:r>
              <a:rPr lang="ru-RU" sz="2400" dirty="0"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</a:rPr>
              <a:t>statistical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data</a:t>
            </a:r>
            <a:r>
              <a:rPr lang="ru-RU" sz="2400" dirty="0"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</a:rPr>
              <a:t>large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analyzes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The analyses are based on large statistical studies </a:t>
            </a:r>
            <a:r>
              <a:rPr lang="ru-RU" sz="2400" dirty="0" err="1">
                <a:latin typeface="Times New Roman" panose="02020603050405020304" pitchFamily="18" charset="0"/>
              </a:rPr>
              <a:t>covered</a:t>
            </a:r>
            <a:r>
              <a:rPr lang="ru-RU" sz="2400" dirty="0">
                <a:latin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</a:rPr>
              <a:t>period</a:t>
            </a:r>
            <a:r>
              <a:rPr lang="ru-RU" sz="2400" dirty="0">
                <a:latin typeface="Times New Roman" panose="02020603050405020304" pitchFamily="18" charset="0"/>
              </a:rPr>
              <a:t> of up to a </a:t>
            </a:r>
            <a:r>
              <a:rPr lang="ru-RU" sz="2400" dirty="0" err="1">
                <a:latin typeface="Times New Roman" panose="02020603050405020304" pitchFamily="18" charset="0"/>
              </a:rPr>
              <a:t>maximum</a:t>
            </a:r>
            <a:r>
              <a:rPr lang="ru-RU" sz="2400" dirty="0">
                <a:latin typeface="Times New Roman" panose="02020603050405020304" pitchFamily="18" charset="0"/>
              </a:rPr>
              <a:t> of 10 </a:t>
            </a:r>
            <a:r>
              <a:rPr lang="ru-RU" sz="2400" dirty="0" err="1">
                <a:latin typeface="Times New Roman" panose="02020603050405020304" pitchFamily="18" charset="0"/>
              </a:rPr>
              <a:t>years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</a:rPr>
              <a:t>of more than 3,000 people (pilots)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Statistical analysis of AA consists in establishing the relationship between the experience of pilots by flight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</a:rPr>
              <a:t>The method of </a:t>
            </a:r>
            <a:r>
              <a:rPr lang="ru-RU" sz="2400" dirty="0" err="1">
                <a:latin typeface="Times New Roman" panose="02020603050405020304" pitchFamily="18" charset="0"/>
              </a:rPr>
              <a:t>expert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assessments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includes</a:t>
            </a:r>
            <a:r>
              <a:rPr lang="ru-RU" sz="2400" dirty="0">
                <a:latin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</a:rPr>
              <a:t>preliminary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selection</a:t>
            </a:r>
            <a:r>
              <a:rPr lang="ru-RU" sz="2400" dirty="0">
                <a:latin typeface="Times New Roman" panose="02020603050405020304" pitchFamily="18" charset="0"/>
              </a:rPr>
              <a:t> of </a:t>
            </a:r>
            <a:r>
              <a:rPr lang="ru-RU" sz="2400" dirty="0" err="1">
                <a:latin typeface="Times New Roman" panose="02020603050405020304" pitchFamily="18" charset="0"/>
              </a:rPr>
              <a:t>experts</a:t>
            </a:r>
            <a:r>
              <a:rPr lang="ru-RU" sz="2400" dirty="0"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</a:rPr>
              <a:t>organized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assessment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procedures</a:t>
            </a:r>
            <a:r>
              <a:rPr lang="ru-RU" sz="2400" dirty="0"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</a:rPr>
              <a:t>development</a:t>
            </a:r>
            <a:r>
              <a:rPr lang="ru-RU" sz="2400" dirty="0">
                <a:latin typeface="Times New Roman" panose="02020603050405020304" pitchFamily="18" charset="0"/>
              </a:rPr>
              <a:t> of a </a:t>
            </a:r>
            <a:r>
              <a:rPr lang="ru-RU" sz="2400" dirty="0" err="1">
                <a:latin typeface="Times New Roman" panose="02020603050405020304" pitchFamily="18" charset="0"/>
              </a:rPr>
              <a:t>matrix</a:t>
            </a:r>
            <a:r>
              <a:rPr lang="ru-RU" sz="2400" dirty="0">
                <a:latin typeface="Times New Roman" panose="02020603050405020304" pitchFamily="18" charset="0"/>
              </a:rPr>
              <a:t> of </a:t>
            </a:r>
            <a:r>
              <a:rPr lang="en-US" sz="2400" dirty="0">
                <a:latin typeface="Times New Roman" panose="02020603050405020304" pitchFamily="18" charset="0"/>
              </a:rPr>
              <a:t>SC</a:t>
            </a:r>
            <a:r>
              <a:rPr lang="ru-RU" sz="2400" dirty="0">
                <a:latin typeface="Times New Roman" panose="02020603050405020304" pitchFamily="18" charset="0"/>
              </a:rPr>
              <a:t> values, </a:t>
            </a:r>
            <a:r>
              <a:rPr lang="ru-RU" sz="2400" dirty="0" err="1">
                <a:latin typeface="Times New Roman" panose="02020603050405020304" pitchFamily="18" charset="0"/>
              </a:rPr>
              <a:t>data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processing</a:t>
            </a:r>
            <a:r>
              <a:rPr lang="ru-RU" sz="2400" dirty="0"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</a:rPr>
              <a:t>analysis</a:t>
            </a:r>
            <a:r>
              <a:rPr lang="ru-RU" sz="2400" dirty="0">
                <a:latin typeface="Times New Roman" panose="02020603050405020304" pitchFamily="18" charset="0"/>
              </a:rPr>
              <a:t> and </a:t>
            </a:r>
            <a:r>
              <a:rPr lang="ru-RU" sz="2400" dirty="0" err="1">
                <a:latin typeface="Times New Roman" panose="02020603050405020304" pitchFamily="18" charset="0"/>
              </a:rPr>
              <a:t>output</a:t>
            </a:r>
            <a:r>
              <a:rPr lang="ru-RU" sz="2400" dirty="0">
                <a:latin typeface="Times New Roman" panose="02020603050405020304" pitchFamily="18" charset="0"/>
              </a:rPr>
              <a:t> of </a:t>
            </a:r>
            <a:r>
              <a:rPr lang="ru-RU" sz="2400" dirty="0" err="1">
                <a:latin typeface="Times New Roman" panose="02020603050405020304" pitchFamily="18" charset="0"/>
              </a:rPr>
              <a:t>indicator</a:t>
            </a:r>
            <a:r>
              <a:rPr lang="ru-RU" sz="2400" dirty="0">
                <a:latin typeface="Times New Roman" panose="02020603050405020304" pitchFamily="18" charset="0"/>
              </a:rPr>
              <a:t> values.</a:t>
            </a:r>
            <a:endParaRPr lang="pl-PL" sz="2400" dirty="0">
              <a:latin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76590891"/>
      </p:ext>
    </p:extLst>
  </p:cSld>
  <p:clrMapOvr>
    <a:masterClrMapping/>
  </p:clrMapOvr>
</p:sld>
</file>

<file path=ppt/theme/theme1.xml><?xml version="1.0" encoding="utf-8"?>
<a:theme xmlns:a="http://schemas.openxmlformats.org/drawingml/2006/main" name="Wzorn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781</Words>
  <Application>Microsoft Office PowerPoint</Application>
  <PresentationFormat>Экран (4:3)</PresentationFormat>
  <Paragraphs>94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Courier</vt:lpstr>
      <vt:lpstr>Times New Roman</vt:lpstr>
      <vt:lpstr>Wzornik</vt:lpstr>
      <vt:lpstr>Civil Aviation Flight Safety:   Pilot Properties Soft Computing </vt:lpstr>
      <vt:lpstr>Agenda</vt:lpstr>
      <vt:lpstr>Introduction </vt:lpstr>
      <vt:lpstr>Problem</vt:lpstr>
      <vt:lpstr>Method</vt:lpstr>
      <vt:lpstr>Theory</vt:lpstr>
      <vt:lpstr>Soft Computing Method </vt:lpstr>
      <vt:lpstr>Task statement: management decisions example  </vt:lpstr>
      <vt:lpstr>Experiment: Statistical Analysis and Expert Evaluation</vt:lpstr>
      <vt:lpstr>Results about workload</vt:lpstr>
      <vt:lpstr>Normative empirical portrait of absolute  professional pilot dependability green flight safety level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</dc:creator>
  <cp:lastModifiedBy>NIP ПЛОТНИКОВ Николай Иванович</cp:lastModifiedBy>
  <cp:revision>120</cp:revision>
  <cp:lastPrinted>2013-11-12T00:24:23Z</cp:lastPrinted>
  <dcterms:created xsi:type="dcterms:W3CDTF">2013-10-22T17:15:03Z</dcterms:created>
  <dcterms:modified xsi:type="dcterms:W3CDTF">2020-10-16T13:37:33Z</dcterms:modified>
</cp:coreProperties>
</file>