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6" r:id="rId2"/>
    <p:sldId id="296" r:id="rId3"/>
    <p:sldId id="297" r:id="rId4"/>
    <p:sldId id="298" r:id="rId5"/>
    <p:sldId id="299" r:id="rId6"/>
    <p:sldId id="309" r:id="rId7"/>
    <p:sldId id="310" r:id="rId8"/>
    <p:sldId id="311" r:id="rId9"/>
    <p:sldId id="312" r:id="rId10"/>
    <p:sldId id="307" r:id="rId11"/>
  </p:sldIdLst>
  <p:sldSz cx="9144000" cy="6858000" type="screen4x3"/>
  <p:notesSz cx="6858000" cy="97107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4694" autoAdjust="0"/>
  </p:normalViewPr>
  <p:slideViewPr>
    <p:cSldViewPr>
      <p:cViewPr varScale="1">
        <p:scale>
          <a:sx n="63" d="100"/>
          <a:sy n="63" d="100"/>
        </p:scale>
        <p:origin x="15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9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5232CFA-984B-4D2F-9E41-99C326C175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AF2707A-7ED7-4F8A-AEE4-F4B9082AE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9C4D5C-3CE0-4E77-A6EF-07027D609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95A187-C014-4432-AB1B-100B1B2A9B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DC29-B8A7-42F6-ACDE-F5C809DB2453}" type="datetimeFigureOut">
              <a:rPr lang="pl-PL" smtClean="0"/>
              <a:t>16.10.2020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38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DF7F246-F9EB-4C30-A5D4-255FD8A64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D3A418-2EB5-47A6-A0A7-AC42867CE8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DCF40A1-AE77-4996-BB22-C08CD55DFE8D}" type="datetimeFigureOut">
              <a:rPr lang="pl-PL"/>
              <a:pPr>
                <a:defRPr/>
              </a:pPr>
              <a:t>16.10.2020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076F7A14-5567-45DC-BE45-2B43B13F01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2BBB205B-BBF5-4F41-A994-E9F4D0416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6CF173-3D42-4FD5-AC1C-3EEE61C79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366D01-EF72-49CC-B3BE-B91E525D6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598A0-A84D-48E6-97BD-5ABC529B87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0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67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127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474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5652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36941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94846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847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288" y="2155037"/>
            <a:ext cx="8140159" cy="792088"/>
          </a:xfrm>
          <a:prstGeom prst="rect">
            <a:avLst/>
          </a:prstGeom>
        </p:spPr>
        <p:txBody>
          <a:bodyPr/>
          <a:lstStyle>
            <a:lvl1pPr algn="l">
              <a:defRPr sz="2800" b="1" baseline="0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527" y="3645024"/>
            <a:ext cx="814575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22" name="Symbol zastępczy tekstu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2735" y="404797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35" name="Symbol zastępczy tekstu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0527" y="465313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Date</a:t>
            </a:r>
            <a:r>
              <a:rPr lang="pl-PL" dirty="0"/>
              <a:t> of </a:t>
            </a:r>
            <a:r>
              <a:rPr lang="pl-PL" dirty="0" err="1"/>
              <a:t>presentation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00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24744"/>
            <a:ext cx="8229600" cy="401516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Introduction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Summary</a:t>
            </a:r>
            <a:endParaRPr lang="pl-PL" dirty="0"/>
          </a:p>
          <a:p>
            <a:pPr lvl="0"/>
            <a:r>
              <a:rPr lang="pl-PL" dirty="0" err="1"/>
              <a:t>Conclusions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24" name="pole tekstowe 2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694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00" y="1124744"/>
            <a:ext cx="8229600" cy="401516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+mj-lt"/>
              <a:buAutoNum type="romanUcPeriod"/>
              <a:defRPr sz="2400" b="1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22168"/>
            <a:ext cx="8229600" cy="397112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aseline="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  <a:p>
            <a:pPr lvl="0"/>
            <a:endParaRPr lang="pl-PL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1504628"/>
            <a:ext cx="76500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65578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5124" y="1196752"/>
            <a:ext cx="7772400" cy="64694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en-US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630" y="1844824"/>
            <a:ext cx="777189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5630" y="2193940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0" name="Symbol zastępczy teks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9366" y="3046443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3429000"/>
            <a:ext cx="7772400" cy="2663825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 err="1"/>
              <a:t>Position</a:t>
            </a:r>
            <a:r>
              <a:rPr lang="pl-PL" dirty="0"/>
              <a:t> 1.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2.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3.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4.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5.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6.</a:t>
            </a:r>
          </a:p>
        </p:txBody>
      </p:sp>
      <p:sp>
        <p:nvSpPr>
          <p:cNvPr id="25" name="pole tekstowe 24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2856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_Toc53478825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#_Toc53478829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Visio_Drawing.vs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Visio_Drawing1.vs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Visio_Drawing2.vs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Drawing3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0527" y="2197832"/>
            <a:ext cx="8140159" cy="792088"/>
          </a:xfrm>
        </p:spPr>
        <p:txBody>
          <a:bodyPr/>
          <a:lstStyle/>
          <a:p>
            <a:pPr algn="ctr" hangingPunct="0">
              <a:lnSpc>
                <a:spcPts val="1800"/>
              </a:lnSpc>
              <a:spcAft>
                <a:spcPts val="24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Methods of Resource Modeling of Organizational Objects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Nikolai I. Plotnikov</a:t>
            </a: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500404" y="4216504"/>
            <a:ext cx="8185629" cy="796672"/>
          </a:xfrm>
        </p:spPr>
        <p:txBody>
          <a:bodyPr/>
          <a:lstStyle/>
          <a:p>
            <a:pPr algn="ctr" hangingPunct="0">
              <a:lnSpc>
                <a:spcPts val="11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Scientific Research Project Civil Aviation Institute «AviaManager»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lnSpc>
                <a:spcPts val="11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630078 Novosibirsk, Russian Federation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lnSpc>
                <a:spcPts val="11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ourier"/>
                <a:ea typeface="Times New Roman" panose="02020603050405020304" pitchFamily="18" charset="0"/>
              </a:rPr>
              <a:t>am@aviam.org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83508" y="5387280"/>
            <a:ext cx="8185629" cy="360040"/>
          </a:xfrm>
        </p:spPr>
        <p:txBody>
          <a:bodyPr/>
          <a:lstStyle/>
          <a:p>
            <a:r>
              <a:rPr lang="en-US" dirty="0"/>
              <a:t>October 20, 2020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90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EEAE6-C406-4DC8-822C-6762F8E4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Results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23F4E-5D7B-4EAE-918E-464FE01CE433}"/>
              </a:ext>
            </a:extLst>
          </p:cNvPr>
          <p:cNvSpPr txBox="1"/>
          <p:nvPr/>
        </p:nvSpPr>
        <p:spPr>
          <a:xfrm>
            <a:off x="251520" y="2832746"/>
            <a:ext cx="8438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original resource method has been developed, which has technical-economic and natural-scientific bases, universal theoretical and applied character in modeling and management of organizational social and economic objects. </a:t>
            </a:r>
            <a:endParaRPr lang="ru-RU" sz="2400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8B68C61-FD2E-4C3B-B4F4-3CCFD1749D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17" y="1717838"/>
            <a:ext cx="8370085" cy="92333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Resourcology: theory and method is proposed by the author as a new independent approach of ontological design of reality</a:t>
            </a:r>
            <a:endParaRPr lang="ru-RU" b="1" u="sng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F0BA9FE3-E65B-4E8B-A9F6-C25D914D10A7}"/>
              </a:ext>
            </a:extLst>
          </p:cNvPr>
          <p:cNvSpPr txBox="1">
            <a:spLocks/>
          </p:cNvSpPr>
          <p:nvPr/>
        </p:nvSpPr>
        <p:spPr>
          <a:xfrm>
            <a:off x="312522" y="5157192"/>
            <a:ext cx="7771894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Thank you</a:t>
            </a:r>
          </a:p>
          <a:p>
            <a:pPr marL="0" indent="0" algn="ctr">
              <a:buNone/>
            </a:pPr>
            <a:r>
              <a:rPr lang="en-US" sz="2000" dirty="0"/>
              <a:t>Nikolai I. Plotnikov, Ph.D. (Tech), Engineer-pilot</a:t>
            </a:r>
            <a:endParaRPr lang="pl-PL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513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Introduction</a:t>
            </a:r>
          </a:p>
          <a:p>
            <a:r>
              <a:rPr lang="en-US" dirty="0"/>
              <a:t>Foundations of the Resource Theory and Method</a:t>
            </a:r>
            <a:r>
              <a:rPr lang="en-US" altLang="ru-R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pl-PL" dirty="0"/>
          </a:p>
          <a:p>
            <a:r>
              <a:rPr lang="en-US" dirty="0"/>
              <a:t>Ontology of Resource Modeling</a:t>
            </a:r>
            <a:endParaRPr lang="ru-RU" dirty="0"/>
          </a:p>
          <a:p>
            <a:pPr lvl="0"/>
            <a:r>
              <a:rPr lang="en-US" altLang="ru-RU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/>
              <a:t>Resource Definition</a:t>
            </a:r>
            <a:endParaRPr lang="ru-RU" dirty="0"/>
          </a:p>
          <a:p>
            <a:pPr lvl="0"/>
            <a:r>
              <a:rPr lang="en-US" dirty="0"/>
              <a:t>Formal Resource Model (FRM)</a:t>
            </a:r>
            <a:endParaRPr lang="ru-RU" dirty="0"/>
          </a:p>
          <a:p>
            <a:pPr lvl="0"/>
            <a:r>
              <a:rPr lang="en-US" dirty="0"/>
              <a:t>Resource Practical Design Example</a:t>
            </a:r>
            <a:endParaRPr lang="ru-RU" dirty="0"/>
          </a:p>
          <a:p>
            <a:pPr lvl="0"/>
            <a:endParaRPr lang="en-US" altLang="ru-RU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5957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3</a:t>
            </a:fld>
            <a:endParaRPr lang="pl-PL" alt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28AE573-3C5C-4C2C-BE8B-9F098A983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16610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615ED259-0A67-4875-BCA3-F80749F242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37294"/>
              </p:ext>
            </p:extLst>
          </p:nvPr>
        </p:nvGraphicFramePr>
        <p:xfrm>
          <a:off x="648630" y="980728"/>
          <a:ext cx="5245989" cy="552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4" imgW="4997342" imgH="5911918" progId="Visio.Drawing.15">
                  <p:embed/>
                </p:oleObj>
              </mc:Choice>
              <mc:Fallback>
                <p:oleObj name="Visio" r:id="rId4" imgW="4997342" imgH="591191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30" y="980728"/>
                        <a:ext cx="5245989" cy="5526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103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Definition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4</a:t>
            </a:fld>
            <a:endParaRPr lang="pl-PL" alt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763DE0-AD28-41A1-A844-5067B4D467C7}"/>
                  </a:ext>
                </a:extLst>
              </p:cNvPr>
              <p:cNvSpPr txBox="1"/>
              <p:nvPr/>
            </p:nvSpPr>
            <p:spPr>
              <a:xfrm>
                <a:off x="215516" y="1412776"/>
                <a:ext cx="8712968" cy="1124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SzPts val="1000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Resource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{R}. An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elementary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material, energy, information property of an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object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any nature, that is observed by measurement or evaluation in states (parameters, indicators). Example: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763DE0-AD28-41A1-A844-5067B4D46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1412776"/>
                <a:ext cx="8712968" cy="1124154"/>
              </a:xfrm>
              <a:prstGeom prst="rect">
                <a:avLst/>
              </a:prstGeom>
              <a:blipFill>
                <a:blip r:embed="rId3"/>
                <a:stretch>
                  <a:fillRect l="-559" r="-559" b="-7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02C180E-778A-4D02-B277-CBBC512A7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25291"/>
              </p:ext>
            </p:extLst>
          </p:nvPr>
        </p:nvGraphicFramePr>
        <p:xfrm>
          <a:off x="215516" y="2495455"/>
          <a:ext cx="8748972" cy="3346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156">
                  <a:extLst>
                    <a:ext uri="{9D8B030D-6E8A-4147-A177-3AD203B41FA5}">
                      <a16:colId xmlns:a16="http://schemas.microsoft.com/office/drawing/2014/main" val="3059704112"/>
                    </a:ext>
                  </a:extLst>
                </a:gridCol>
                <a:gridCol w="1834470">
                  <a:extLst>
                    <a:ext uri="{9D8B030D-6E8A-4147-A177-3AD203B41FA5}">
                      <a16:colId xmlns:a16="http://schemas.microsoft.com/office/drawing/2014/main" val="303810400"/>
                    </a:ext>
                  </a:extLst>
                </a:gridCol>
                <a:gridCol w="1360604">
                  <a:extLst>
                    <a:ext uri="{9D8B030D-6E8A-4147-A177-3AD203B41FA5}">
                      <a16:colId xmlns:a16="http://schemas.microsoft.com/office/drawing/2014/main" val="2311339826"/>
                    </a:ext>
                  </a:extLst>
                </a:gridCol>
                <a:gridCol w="3516742">
                  <a:extLst>
                    <a:ext uri="{9D8B030D-6E8A-4147-A177-3AD203B41FA5}">
                      <a16:colId xmlns:a16="http://schemas.microsoft.com/office/drawing/2014/main" val="646429146"/>
                    </a:ext>
                  </a:extLst>
                </a:gridCol>
              </a:tblGrid>
              <a:tr h="1566858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</a:pPr>
                      <a:r>
                        <a:rPr lang="en-US" sz="2000" dirty="0">
                          <a:effectLst/>
                        </a:rPr>
                        <a:t>Objects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Human</a:t>
                      </a:r>
                      <a:endParaRPr lang="ru-RU" sz="2000" dirty="0">
                        <a:effectLst/>
                      </a:endParaRPr>
                    </a:p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(pilot)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Machine</a:t>
                      </a:r>
                      <a:endParaRPr lang="ru-RU" sz="2000" dirty="0">
                        <a:effectLst/>
                      </a:endParaRPr>
                    </a:p>
                    <a:p>
                      <a:pPr indent="144145" algn="l" hangingPunct="0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(aircraft)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 hangingPunct="0">
                        <a:lnSpc>
                          <a:spcPts val="1200"/>
                        </a:lnSpc>
                      </a:pPr>
                      <a:endParaRPr lang="en-US" sz="2000" dirty="0">
                        <a:effectLst/>
                      </a:endParaRPr>
                    </a:p>
                    <a:p>
                      <a:pPr indent="144145" algn="l" hangingPunct="0">
                        <a:lnSpc>
                          <a:spcPts val="1200"/>
                        </a:lnSpc>
                      </a:pPr>
                      <a:endParaRPr lang="en-US" sz="2000" dirty="0">
                        <a:effectLst/>
                      </a:endParaRPr>
                    </a:p>
                    <a:p>
                      <a:pPr indent="144145" algn="l" hangingPunct="0">
                        <a:lnSpc>
                          <a:spcPts val="1200"/>
                        </a:lnSpc>
                      </a:pPr>
                      <a:endParaRPr lang="en-US" sz="2000" dirty="0">
                        <a:effectLst/>
                      </a:endParaRPr>
                    </a:p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n-US" sz="2000" dirty="0">
                          <a:effectLst/>
                        </a:rPr>
                        <a:t>Environment</a:t>
                      </a:r>
                      <a:endParaRPr lang="ru-RU" sz="2000" dirty="0">
                        <a:effectLst/>
                      </a:endParaRPr>
                    </a:p>
                    <a:p>
                      <a:pPr indent="144145" algn="l" hangingPunct="0">
                        <a:lnSpc>
                          <a:spcPts val="1200"/>
                        </a:lnSpc>
                      </a:pPr>
                      <a:endParaRPr lang="en-US" sz="2000" dirty="0">
                        <a:effectLst/>
                      </a:endParaRPr>
                    </a:p>
                    <a:p>
                      <a:pPr indent="144145" algn="l" hangingPunct="0">
                        <a:lnSpc>
                          <a:spcPts val="1200"/>
                        </a:lnSpc>
                      </a:pPr>
                      <a:r>
                        <a:rPr lang="en-US" sz="2000" dirty="0">
                          <a:effectLst/>
                        </a:rPr>
                        <a:t>(airport)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3375283"/>
                  </a:ext>
                </a:extLst>
              </a:tr>
              <a:tr h="223837">
                <a:tc>
                  <a:txBody>
                    <a:bodyPr/>
                    <a:lstStyle/>
                    <a:p>
                      <a:pPr indent="5715" algn="l" hangingPunct="0">
                        <a:lnSpc>
                          <a:spcPts val="1200"/>
                        </a:lnSpc>
                      </a:pPr>
                      <a:endParaRPr lang="en-US" sz="2000" dirty="0">
                        <a:effectLst/>
                      </a:endParaRPr>
                    </a:p>
                    <a:p>
                      <a:pPr indent="5715" algn="ctr" hangingPunct="0">
                        <a:lnSpc>
                          <a:spcPts val="1200"/>
                        </a:lnSpc>
                      </a:pPr>
                      <a:r>
                        <a:rPr lang="en-US" sz="2000" dirty="0">
                          <a:effectLst/>
                        </a:rPr>
                        <a:t>Property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9525" algn="ctr" hangingPunct="0">
                        <a:lnSpc>
                          <a:spcPts val="1200"/>
                        </a:lnSpc>
                      </a:pPr>
                      <a:r>
                        <a:rPr lang="en-US" sz="2000" dirty="0">
                          <a:effectLst/>
                        </a:rPr>
                        <a:t>Parameters and indicators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9525" algn="ctr" hangingPunct="0">
                        <a:lnSpc>
                          <a:spcPts val="12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8961071"/>
                  </a:ext>
                </a:extLst>
              </a:tr>
              <a:tr h="49971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  <a:tabLst>
                          <a:tab pos="122555" algn="l"/>
                        </a:tabLst>
                      </a:pPr>
                      <a:r>
                        <a:rPr lang="ru-RU" sz="2000">
                          <a:effectLst/>
                        </a:rPr>
                        <a:t>material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l" hangingPunct="0">
                        <a:lnSpc>
                          <a:spcPts val="1200"/>
                        </a:lnSpc>
                      </a:pPr>
                      <a:r>
                        <a:rPr lang="en-US" sz="2000" dirty="0">
                          <a:effectLst/>
                        </a:rPr>
                        <a:t>height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l" hangingPunct="0">
                        <a:lnSpc>
                          <a:spcPts val="1200"/>
                        </a:lnSpc>
                      </a:pPr>
                      <a:r>
                        <a:rPr lang="en-US" sz="2000">
                          <a:effectLst/>
                        </a:rPr>
                        <a:t>mass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l" hangingPunct="0">
                        <a:lnSpc>
                          <a:spcPts val="1200"/>
                        </a:lnSpc>
                      </a:pPr>
                      <a:endParaRPr lang="en-US" sz="2000" dirty="0">
                        <a:effectLst/>
                      </a:endParaRPr>
                    </a:p>
                    <a:p>
                      <a:pPr indent="5715" algn="l" hangingPunct="0">
                        <a:lnSpc>
                          <a:spcPts val="1200"/>
                        </a:lnSpc>
                      </a:pPr>
                      <a:r>
                        <a:rPr lang="en-US" sz="2000" dirty="0">
                          <a:effectLst/>
                        </a:rPr>
                        <a:t>runway length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989337"/>
                  </a:ext>
                </a:extLst>
              </a:tr>
              <a:tr h="44767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  <a:tabLst>
                          <a:tab pos="122555" algn="l"/>
                        </a:tabLst>
                      </a:pPr>
                      <a:r>
                        <a:rPr lang="ru-RU" sz="2000">
                          <a:effectLst/>
                        </a:rPr>
                        <a:t>energy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l" hangingPunct="0">
                        <a:lnSpc>
                          <a:spcPts val="1200"/>
                        </a:lnSpc>
                      </a:pPr>
                      <a:r>
                        <a:rPr lang="en-US" sz="2000">
                          <a:effectLst/>
                        </a:rPr>
                        <a:t>age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l" hangingPunct="0">
                        <a:lnSpc>
                          <a:spcPts val="1200"/>
                        </a:lnSpc>
                      </a:pPr>
                      <a:r>
                        <a:rPr lang="en-US" sz="2000" dirty="0">
                          <a:effectLst/>
                        </a:rPr>
                        <a:t>speed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225" algn="l" hangingPunct="0">
                        <a:lnSpc>
                          <a:spcPts val="1200"/>
                        </a:lnSpc>
                      </a:pPr>
                      <a:endParaRPr lang="en-US" sz="2000">
                        <a:effectLst/>
                      </a:endParaRPr>
                    </a:p>
                    <a:p>
                      <a:pPr indent="22225" algn="l" hangingPunct="0">
                        <a:lnSpc>
                          <a:spcPts val="1200"/>
                        </a:lnSpc>
                      </a:pPr>
                      <a:r>
                        <a:rPr lang="en-US" sz="2000">
                          <a:effectLst/>
                        </a:rPr>
                        <a:t>passenger capacity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83999"/>
                  </a:ext>
                </a:extLst>
              </a:tr>
              <a:tr h="49971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ourier New" panose="02070309020205020404" pitchFamily="49" charset="0"/>
                        <a:buChar char="o"/>
                        <a:tabLst>
                          <a:tab pos="122555" algn="l"/>
                        </a:tabLst>
                      </a:pPr>
                      <a:r>
                        <a:rPr lang="ru-RU" sz="2000">
                          <a:effectLst/>
                        </a:rPr>
                        <a:t>information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l" hangingPunct="0">
                        <a:lnSpc>
                          <a:spcPts val="1200"/>
                        </a:lnSpc>
                      </a:pPr>
                      <a:r>
                        <a:rPr lang="en-US" sz="2000">
                          <a:effectLst/>
                        </a:rPr>
                        <a:t>flight hours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l" hangingPunct="0">
                        <a:lnSpc>
                          <a:spcPts val="1200"/>
                        </a:lnSpc>
                      </a:pPr>
                      <a:r>
                        <a:rPr lang="en-US" sz="2000">
                          <a:effectLst/>
                        </a:rPr>
                        <a:t>range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225" algn="l" hangingPunct="0">
                        <a:lnSpc>
                          <a:spcPts val="1200"/>
                        </a:lnSpc>
                      </a:pPr>
                      <a:endParaRPr lang="en-US" sz="2000" dirty="0">
                        <a:effectLst/>
                      </a:endParaRPr>
                    </a:p>
                    <a:p>
                      <a:pPr indent="22225" algn="l" hangingPunct="0">
                        <a:lnSpc>
                          <a:spcPts val="1200"/>
                        </a:lnSpc>
                      </a:pPr>
                      <a:r>
                        <a:rPr lang="en-US" sz="2000" dirty="0">
                          <a:effectLst/>
                        </a:rPr>
                        <a:t>number of shipments per year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2526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69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Formal Resource Model (FRM)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5</a:t>
            </a:fld>
            <a:endParaRPr lang="pl-PL" alt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AE7E042-3632-4F29-BD70-C44FF44EC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1" y="2132855"/>
            <a:ext cx="18558180" cy="5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8A7F1DE-3D42-4960-A30B-9AFB96C00B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414686"/>
              </p:ext>
            </p:extLst>
          </p:nvPr>
        </p:nvGraphicFramePr>
        <p:xfrm>
          <a:off x="755576" y="1728753"/>
          <a:ext cx="7002316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Visio" r:id="rId4" imgW="3397228" imgH="1435117" progId="Visio.Drawing.15">
                  <p:embed/>
                </p:oleObj>
              </mc:Choice>
              <mc:Fallback>
                <p:oleObj name="Visio" r:id="rId4" imgW="3397228" imgH="143511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728753"/>
                        <a:ext cx="7002316" cy="2952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49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Resource </a:t>
            </a:r>
            <a:r>
              <a:rPr lang="en-US" dirty="0">
                <a:latin typeface="Times New Roman" panose="02020603050405020304" pitchFamily="18" charset="0"/>
              </a:rPr>
              <a:t>complex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6</a:t>
            </a:fld>
            <a:endParaRPr lang="pl-PL" alt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AE7E042-3632-4F29-BD70-C44FF44EC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1" y="2132855"/>
            <a:ext cx="18558180" cy="5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1E9577-3DFD-4276-ADB5-78C8AE22F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0847" y="1597184"/>
            <a:ext cx="14438060" cy="4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83D658E-955E-44B9-90CE-92CAEC1E2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100259"/>
              </p:ext>
            </p:extLst>
          </p:nvPr>
        </p:nvGraphicFramePr>
        <p:xfrm>
          <a:off x="1547663" y="1597184"/>
          <a:ext cx="4825319" cy="3848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Visio" r:id="rId4" imgW="3009886" imgH="3105201" progId="Visio.Drawing.11">
                  <p:embed/>
                </p:oleObj>
              </mc:Choice>
              <mc:Fallback>
                <p:oleObj name="Visio" r:id="rId4" imgW="3009886" imgH="310520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3" y="1597184"/>
                        <a:ext cx="4825319" cy="3848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87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Resource </a:t>
            </a:r>
            <a:r>
              <a:rPr lang="en-US" dirty="0">
                <a:latin typeface="Times New Roman" panose="02020603050405020304" pitchFamily="18" charset="0"/>
              </a:rPr>
              <a:t>tuple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7</a:t>
            </a:fld>
            <a:endParaRPr lang="pl-PL" alt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AE7E042-3632-4F29-BD70-C44FF44EC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1" y="2132855"/>
            <a:ext cx="18558180" cy="5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1E9577-3DFD-4276-ADB5-78C8AE22F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0847" y="1597184"/>
            <a:ext cx="14438060" cy="4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84CE997-6350-4D51-802D-6451D1483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99918" y="2740307"/>
            <a:ext cx="19265676" cy="6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2DA7F1B-4AA9-4D37-8C93-3BF92537E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111748"/>
              </p:ext>
            </p:extLst>
          </p:nvPr>
        </p:nvGraphicFramePr>
        <p:xfrm>
          <a:off x="59877" y="1645204"/>
          <a:ext cx="8041892" cy="3367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Visio" r:id="rId4" imgW="2927458" imgH="1231909" progId="Visio.Drawing.15">
                  <p:embed/>
                </p:oleObj>
              </mc:Choice>
              <mc:Fallback>
                <p:oleObj name="Visio" r:id="rId4" imgW="2927458" imgH="1231909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7" y="1645204"/>
                        <a:ext cx="8041892" cy="3367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09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100" y="882855"/>
            <a:ext cx="8229600" cy="40151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Resource </a:t>
            </a:r>
            <a:r>
              <a:rPr lang="en-US" dirty="0">
                <a:latin typeface="Times New Roman" panose="02020603050405020304" pitchFamily="18" charset="0"/>
              </a:rPr>
              <a:t>complex generalized formula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8</a:t>
            </a:fld>
            <a:endParaRPr lang="pl-PL" alt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AAE7E042-3632-4F29-BD70-C44FF44EC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988" y="1380811"/>
                <a:ext cx="8928991" cy="4096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en-US" sz="2400" dirty="0"/>
                  <a:t>A model that contains a set of resource descriptions for the (n) contours of (i) levels and (m)</a:t>
                </a:r>
                <a:r>
                  <a:rPr lang="en-US" sz="2400" i="1" dirty="0"/>
                  <a:t> </a:t>
                </a:r>
                <a:r>
                  <a:rPr lang="en-US" sz="2400" dirty="0"/>
                  <a:t>tuples is called a FRM of the subject area of the projected object.</a:t>
                </a:r>
                <a:endParaRPr lang="ru-RU" sz="2400" dirty="0"/>
              </a:p>
              <a:p>
                <a:r>
                  <a:rPr lang="en-US" sz="2400" dirty="0"/>
                  <a:t>The original generalized formula for calculating the values of resources is output as follows. Let the object description, called the resource contour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2400" dirty="0"/>
                  <a:t>, classify n resources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2400" dirty="0"/>
                  <a:t>, the property of each of which is defined by 1, 2, ..., j,...,m indicators. The property (p) or value of the resource contour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400" dirty="0"/>
                  <a:t> is calculated as a probability measure in the domain of definition [0, 1] (9):</a:t>
                </a:r>
                <a:endParaRPr lang="ru-RU" sz="2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jie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jif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  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eqAr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	 	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AAE7E042-3632-4F29-BD70-C44FF44ECF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988" y="1380811"/>
                <a:ext cx="8928991" cy="4096378"/>
              </a:xfrm>
              <a:prstGeom prst="rect">
                <a:avLst/>
              </a:prstGeom>
              <a:blipFill>
                <a:blip r:embed="rId3"/>
                <a:stretch>
                  <a:fillRect l="-1093" t="-745" r="-1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5">
            <a:extLst>
              <a:ext uri="{FF2B5EF4-FFF2-40B4-BE49-F238E27FC236}">
                <a16:creationId xmlns:a16="http://schemas.microsoft.com/office/drawing/2014/main" id="{E11E9577-3DFD-4276-ADB5-78C8AE22F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0847" y="1597184"/>
            <a:ext cx="14438060" cy="4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84CE997-6350-4D51-802D-6451D1483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99918" y="2740307"/>
            <a:ext cx="19265676" cy="6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6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100" y="882855"/>
            <a:ext cx="8229600" cy="40151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</a:rPr>
              <a:t>Resource Practical Design Example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9</a:t>
            </a:fld>
            <a:endParaRPr lang="pl-PL" altLang="pl-PL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1E9577-3DFD-4276-ADB5-78C8AE22F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0847" y="1597184"/>
            <a:ext cx="14438060" cy="4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84CE997-6350-4D51-802D-6451D1483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99918" y="2740307"/>
            <a:ext cx="19265676" cy="6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2504D6-79E3-462E-B1F4-7388BDD7D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412776"/>
            <a:ext cx="17149962" cy="5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BF65E11-8C65-4A46-9106-D4E087493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998281"/>
              </p:ext>
            </p:extLst>
          </p:nvPr>
        </p:nvGraphicFramePr>
        <p:xfrm>
          <a:off x="179513" y="1412776"/>
          <a:ext cx="8798588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Visio" r:id="rId4" imgW="6750143" imgH="3206690" progId="Visio.Drawing.15">
                  <p:embed/>
                </p:oleObj>
              </mc:Choice>
              <mc:Fallback>
                <p:oleObj name="Visio" r:id="rId4" imgW="6750143" imgH="320669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412776"/>
                        <a:ext cx="8798588" cy="4176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419131"/>
      </p:ext>
    </p:extLst>
  </p:cSld>
  <p:clrMapOvr>
    <a:masterClrMapping/>
  </p:clrMapOvr>
</p:sld>
</file>

<file path=ppt/theme/theme1.xml><?xml version="1.0" encoding="utf-8"?>
<a:theme xmlns:a="http://schemas.openxmlformats.org/drawingml/2006/main" name="Wzorn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381</Words>
  <Application>Microsoft Office PowerPoint</Application>
  <PresentationFormat>Экран (4:3)</PresentationFormat>
  <Paragraphs>73</Paragraphs>
  <Slides>10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Courier</vt:lpstr>
      <vt:lpstr>Courier New</vt:lpstr>
      <vt:lpstr>Times New Roman</vt:lpstr>
      <vt:lpstr>Wzornik</vt:lpstr>
      <vt:lpstr>Visio</vt:lpstr>
      <vt:lpstr>Methods of Resource Modeling of Organizational Objects</vt:lpstr>
      <vt:lpstr>Agenda</vt:lpstr>
      <vt:lpstr>Презентация PowerPoint</vt:lpstr>
      <vt:lpstr>Definition</vt:lpstr>
      <vt:lpstr>Formal Resource Model (FRM)</vt:lpstr>
      <vt:lpstr>Resource complex </vt:lpstr>
      <vt:lpstr>Resource tuple </vt:lpstr>
      <vt:lpstr>Resource complex generalized formula  </vt:lpstr>
      <vt:lpstr>Resource Practical Design Example  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</dc:creator>
  <cp:lastModifiedBy>NIP ПЛОТНИКОВ Николай Иванович</cp:lastModifiedBy>
  <cp:revision>122</cp:revision>
  <cp:lastPrinted>2013-11-12T00:24:23Z</cp:lastPrinted>
  <dcterms:created xsi:type="dcterms:W3CDTF">2013-10-22T17:15:03Z</dcterms:created>
  <dcterms:modified xsi:type="dcterms:W3CDTF">2020-10-16T13:41:03Z</dcterms:modified>
</cp:coreProperties>
</file>