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7" r:id="rId10"/>
    <p:sldId id="308" r:id="rId11"/>
    <p:sldId id="309" r:id="rId12"/>
    <p:sldId id="310" r:id="rId13"/>
    <p:sldId id="305" r:id="rId14"/>
    <p:sldId id="311" r:id="rId15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 autoAdjust="0"/>
  </p:normalViewPr>
  <p:slideViewPr>
    <p:cSldViewPr>
      <p:cViewPr>
        <p:scale>
          <a:sx n="72" d="100"/>
          <a:sy n="72" d="100"/>
        </p:scale>
        <p:origin x="-8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 sz="1400" b="1" dirty="0"/>
              <a:t>Obsada OKB </a:t>
            </a:r>
            <a:r>
              <a:rPr lang="pl-PL" sz="1400" b="1" dirty="0" err="1"/>
              <a:t>pracujacych</a:t>
            </a:r>
            <a:r>
              <a:rPr lang="pl-PL" sz="1400" b="1" dirty="0"/>
              <a:t> w systemie 4 zmianowym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Arkusz1!$D$8</c:f>
              <c:strCache>
                <c:ptCount val="1"/>
                <c:pt idx="0">
                  <c:v>Lp pkb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Arkusz1!$D$9:$D$18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BB-4A7C-A310-F39D5EABF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68512"/>
        <c:axId val="151170048"/>
      </c:barChart>
      <c:lineChart>
        <c:grouping val="standard"/>
        <c:varyColors val="0"/>
        <c:ser>
          <c:idx val="1"/>
          <c:order val="1"/>
          <c:tx>
            <c:strRef>
              <c:f>Arkusz1!$E$8</c:f>
              <c:strCache>
                <c:ptCount val="1"/>
                <c:pt idx="0">
                  <c:v>Pk4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Arkusz1!$E$9:$E$18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BB-4A7C-A310-F39D5EABF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68512"/>
        <c:axId val="151170048"/>
      </c:lineChart>
      <c:catAx>
        <c:axId val="1511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1170048"/>
        <c:crosses val="autoZero"/>
        <c:auto val="1"/>
        <c:lblAlgn val="ctr"/>
        <c:lblOffset val="100"/>
        <c:noMultiLvlLbl val="0"/>
      </c:catAx>
      <c:valAx>
        <c:axId val="1511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116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l-PL"/>
              <a:t>Realna obsada OKB na PKB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Arkusz1!$D$21</c:f>
              <c:strCache>
                <c:ptCount val="1"/>
                <c:pt idx="0">
                  <c:v>Lp pkb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Arkusz1!$D$22:$D$31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23-4429-ABC0-F7C6BC89A462}"/>
            </c:ext>
          </c:extLst>
        </c:ser>
        <c:ser>
          <c:idx val="1"/>
          <c:order val="1"/>
          <c:tx>
            <c:strRef>
              <c:f>Arkusz1!$E$21</c:f>
              <c:strCache>
                <c:ptCount val="1"/>
                <c:pt idx="0">
                  <c:v>Pk5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Arkusz1!$E$22:$E$31</c:f>
              <c:numCache>
                <c:formatCode>General</c:formatCode>
                <c:ptCount val="10"/>
                <c:pt idx="0">
                  <c:v>14.549999999999999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  <c:pt idx="6">
                  <c:v>105</c:v>
                </c:pt>
                <c:pt idx="7">
                  <c:v>120</c:v>
                </c:pt>
                <c:pt idx="8">
                  <c:v>135</c:v>
                </c:pt>
                <c:pt idx="9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23-4429-ABC0-F7C6BC89A462}"/>
            </c:ext>
          </c:extLst>
        </c:ser>
        <c:ser>
          <c:idx val="2"/>
          <c:order val="2"/>
          <c:tx>
            <c:strRef>
              <c:f>Arkusz1!$E$8</c:f>
              <c:strCache>
                <c:ptCount val="1"/>
                <c:pt idx="0">
                  <c:v>Pk4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Arkusz1!$E$9:$E$18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23-4429-ABC0-F7C6BC89A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14208"/>
        <c:axId val="38438784"/>
      </c:barChart>
      <c:catAx>
        <c:axId val="38414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38438784"/>
        <c:crosses val="autoZero"/>
        <c:auto val="1"/>
        <c:lblAlgn val="ctr"/>
        <c:lblOffset val="100"/>
        <c:noMultiLvlLbl val="0"/>
      </c:catAx>
      <c:valAx>
        <c:axId val="384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3841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/>
              <a:t>Obsada w systemie 3-zmianowym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Arkusz1!$D$37</c:f>
              <c:strCache>
                <c:ptCount val="1"/>
                <c:pt idx="0">
                  <c:v>Lp pkb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Arkusz1!$D$38:$D$47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8C-4658-B803-C5F5CD690B24}"/>
            </c:ext>
          </c:extLst>
        </c:ser>
        <c:ser>
          <c:idx val="1"/>
          <c:order val="1"/>
          <c:tx>
            <c:strRef>
              <c:f>Arkusz1!$E$37</c:f>
              <c:strCache>
                <c:ptCount val="1"/>
                <c:pt idx="0">
                  <c:v>Pk3zm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Arkusz1!$E$38:$E$47</c:f>
              <c:numCache>
                <c:formatCode>General</c:formatCode>
                <c:ptCount val="10"/>
                <c:pt idx="0">
                  <c:v>9</c:v>
                </c:pt>
                <c:pt idx="1">
                  <c:v>18</c:v>
                </c:pt>
                <c:pt idx="2">
                  <c:v>27</c:v>
                </c:pt>
                <c:pt idx="3">
                  <c:v>36</c:v>
                </c:pt>
                <c:pt idx="4">
                  <c:v>45</c:v>
                </c:pt>
                <c:pt idx="5">
                  <c:v>54</c:v>
                </c:pt>
                <c:pt idx="6">
                  <c:v>63</c:v>
                </c:pt>
                <c:pt idx="7">
                  <c:v>72</c:v>
                </c:pt>
                <c:pt idx="8">
                  <c:v>81</c:v>
                </c:pt>
                <c:pt idx="9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8C-4658-B803-C5F5CD690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81696"/>
        <c:axId val="38783616"/>
      </c:barChart>
      <c:catAx>
        <c:axId val="38781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783616"/>
        <c:crosses val="autoZero"/>
        <c:auto val="1"/>
        <c:lblAlgn val="ctr"/>
        <c:lblOffset val="100"/>
        <c:noMultiLvlLbl val="0"/>
      </c:catAx>
      <c:valAx>
        <c:axId val="387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7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 sz="1200"/>
              <a:t>Realna obsada PKB w systemie 3 - zmianowym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Arkusz1!$D$53</c:f>
              <c:strCache>
                <c:ptCount val="1"/>
                <c:pt idx="0">
                  <c:v>Lp pkb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Arkusz1!$D$54:$D$63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5-4A32-B80E-3D83E7AE84F6}"/>
            </c:ext>
          </c:extLst>
        </c:ser>
        <c:ser>
          <c:idx val="1"/>
          <c:order val="1"/>
          <c:tx>
            <c:strRef>
              <c:f>Arkusz1!$E$53</c:f>
              <c:strCache>
                <c:ptCount val="1"/>
                <c:pt idx="0">
                  <c:v>Pk3.85zm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Arkusz1!$E$54:$E$63</c:f>
              <c:numCache>
                <c:formatCode>General</c:formatCode>
                <c:ptCount val="10"/>
                <c:pt idx="0">
                  <c:v>11.55</c:v>
                </c:pt>
                <c:pt idx="1">
                  <c:v>23.1</c:v>
                </c:pt>
                <c:pt idx="2">
                  <c:v>34.65</c:v>
                </c:pt>
                <c:pt idx="3">
                  <c:v>46.2</c:v>
                </c:pt>
                <c:pt idx="4">
                  <c:v>57.75</c:v>
                </c:pt>
                <c:pt idx="5">
                  <c:v>69.3</c:v>
                </c:pt>
                <c:pt idx="6">
                  <c:v>80.850000000000009</c:v>
                </c:pt>
                <c:pt idx="7">
                  <c:v>92.4</c:v>
                </c:pt>
                <c:pt idx="8">
                  <c:v>103.95</c:v>
                </c:pt>
                <c:pt idx="9">
                  <c:v>115.5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25-4A32-B80E-3D83E7AE84F6}"/>
            </c:ext>
          </c:extLst>
        </c:ser>
        <c:ser>
          <c:idx val="2"/>
          <c:order val="2"/>
          <c:tx>
            <c:strRef>
              <c:f>Arkusz1!$E$37</c:f>
              <c:strCache>
                <c:ptCount val="1"/>
                <c:pt idx="0">
                  <c:v>Pk3zm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Arkusz1!$E$38:$E$47</c:f>
              <c:numCache>
                <c:formatCode>General</c:formatCode>
                <c:ptCount val="10"/>
                <c:pt idx="0">
                  <c:v>9</c:v>
                </c:pt>
                <c:pt idx="1">
                  <c:v>18</c:v>
                </c:pt>
                <c:pt idx="2">
                  <c:v>27</c:v>
                </c:pt>
                <c:pt idx="3">
                  <c:v>36</c:v>
                </c:pt>
                <c:pt idx="4">
                  <c:v>45</c:v>
                </c:pt>
                <c:pt idx="5">
                  <c:v>54</c:v>
                </c:pt>
                <c:pt idx="6">
                  <c:v>63</c:v>
                </c:pt>
                <c:pt idx="7">
                  <c:v>72</c:v>
                </c:pt>
                <c:pt idx="8">
                  <c:v>81</c:v>
                </c:pt>
                <c:pt idx="9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25-4A32-B80E-3D83E7AE8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43200"/>
        <c:axId val="40644992"/>
      </c:barChart>
      <c:catAx>
        <c:axId val="40643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0644992"/>
        <c:crosses val="autoZero"/>
        <c:auto val="1"/>
        <c:lblAlgn val="ctr"/>
        <c:lblOffset val="100"/>
        <c:noMultiLvlLbl val="0"/>
      </c:catAx>
      <c:valAx>
        <c:axId val="406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064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/>
              <a:t>Porównanie liczby zatrunionych OKB w systemie 4 i 3 zmianowym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Arkusz1!$P$61</c:f>
              <c:strCache>
                <c:ptCount val="1"/>
                <c:pt idx="0">
                  <c:v>Pk5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Arkusz1!$P$62:$P$66</c:f>
              <c:numCache>
                <c:formatCode>General</c:formatCode>
                <c:ptCount val="5"/>
                <c:pt idx="0">
                  <c:v>14.549999999999999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  <c:pt idx="4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A4-448C-86EE-A53CB37E5BD3}"/>
            </c:ext>
          </c:extLst>
        </c:ser>
        <c:ser>
          <c:idx val="1"/>
          <c:order val="1"/>
          <c:tx>
            <c:strRef>
              <c:f>Arkusz1!$Q$61</c:f>
              <c:strCache>
                <c:ptCount val="1"/>
                <c:pt idx="0">
                  <c:v>Pk3.85zm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Arkusz1!$Q$62:$Q$66</c:f>
              <c:numCache>
                <c:formatCode>General</c:formatCode>
                <c:ptCount val="5"/>
                <c:pt idx="0">
                  <c:v>11.55</c:v>
                </c:pt>
                <c:pt idx="1">
                  <c:v>23.1</c:v>
                </c:pt>
                <c:pt idx="2">
                  <c:v>34.65</c:v>
                </c:pt>
                <c:pt idx="3">
                  <c:v>46.2</c:v>
                </c:pt>
                <c:pt idx="4">
                  <c:v>57.75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A4-448C-86EE-A53CB37E5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08832"/>
        <c:axId val="40811136"/>
      </c:barChart>
      <c:catAx>
        <c:axId val="40808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0811136"/>
        <c:crosses val="autoZero"/>
        <c:auto val="1"/>
        <c:lblAlgn val="ctr"/>
        <c:lblOffset val="100"/>
        <c:noMultiLvlLbl val="0"/>
      </c:catAx>
      <c:valAx>
        <c:axId val="4081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08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18.10.2020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18.10.2020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Metoda wspomagania kadrowego w kontekście bezpieczeństwa portu lotniczego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Piotr </a:t>
            </a:r>
            <a:r>
              <a:rPr lang="pl-PL" dirty="0" err="1" smtClean="0"/>
              <a:t>Uchroński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Akademia WSB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20.10.2020r.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VIII. Podsumowanie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Wspomaganie </a:t>
            </a:r>
            <a:r>
              <a:rPr lang="pl-PL" dirty="0"/>
              <a:t>obsady PKB wyposażonego w Body Skaner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10</a:t>
            </a:fld>
            <a:endParaRPr lang="pl-PL" altLang="pl-PL" dirty="0"/>
          </a:p>
        </p:txBody>
      </p:sp>
      <p:sp>
        <p:nvSpPr>
          <p:cNvPr id="7" name="Prostokąt 6"/>
          <p:cNvSpPr/>
          <p:nvPr/>
        </p:nvSpPr>
        <p:spPr>
          <a:xfrm>
            <a:off x="198993" y="220486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Analogicznie jak w przypadku WTMD,  kontrola za pomocą body skanera również cechuje się zmiennymi które determinują czas wykonanej kontroli. Do tych zmiennych zaliczamy:</a:t>
            </a:r>
          </a:p>
          <a:p>
            <a:r>
              <a:rPr lang="pl-PL" dirty="0"/>
              <a:t>T(ba) - czas kontroli przy braku alarmu BS,</a:t>
            </a:r>
          </a:p>
          <a:p>
            <a:r>
              <a:rPr lang="pl-PL" dirty="0"/>
              <a:t>T(</a:t>
            </a:r>
            <a:r>
              <a:rPr lang="pl-PL" dirty="0" err="1"/>
              <a:t>pk</a:t>
            </a:r>
            <a:r>
              <a:rPr lang="pl-PL" dirty="0"/>
              <a:t>)- czas wykonania pełnej kontroli BS,</a:t>
            </a:r>
          </a:p>
          <a:p>
            <a:r>
              <a:rPr lang="pl-PL" dirty="0"/>
              <a:t>T(kk)- czas kierunkowej kontroli BS,</a:t>
            </a:r>
          </a:p>
          <a:p>
            <a:r>
              <a:rPr lang="pl-PL" dirty="0"/>
              <a:t>T(ba)- godzinowa przepustowość bez alarmu,</a:t>
            </a:r>
          </a:p>
          <a:p>
            <a:r>
              <a:rPr lang="pl-PL" dirty="0" err="1"/>
              <a:t>Lppk</a:t>
            </a:r>
            <a:r>
              <a:rPr lang="pl-PL" dirty="0"/>
              <a:t>- średnia liczba osób poddanych pełnej kontroli,</a:t>
            </a:r>
          </a:p>
          <a:p>
            <a:r>
              <a:rPr lang="pl-PL" dirty="0" err="1"/>
              <a:t>Lpkk</a:t>
            </a:r>
            <a:r>
              <a:rPr lang="pl-PL" dirty="0"/>
              <a:t>- średnia liczba osób podanych kierunkowej kontroli.</a:t>
            </a:r>
          </a:p>
        </p:txBody>
      </p:sp>
      <p:sp>
        <p:nvSpPr>
          <p:cNvPr id="8" name="Prostokąt 7"/>
          <p:cNvSpPr/>
          <p:nvPr/>
        </p:nvSpPr>
        <p:spPr>
          <a:xfrm>
            <a:off x="25824" y="4513188"/>
            <a:ext cx="8929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Sparametryzowanie wyżej wymienionych zmiennych, pozwala na odczytanie go-</a:t>
            </a:r>
            <a:r>
              <a:rPr lang="pl-PL" dirty="0" err="1"/>
              <a:t>dzinowej</a:t>
            </a:r>
            <a:r>
              <a:rPr lang="pl-PL" dirty="0"/>
              <a:t> przepustowości body skanera.  Wzór na wyliczenie tej niewiadomej przed-stawiać się więc będzie następująco: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rostokąt 8"/>
              <p:cNvSpPr/>
              <p:nvPr/>
            </p:nvSpPr>
            <p:spPr>
              <a:xfrm>
                <a:off x="1259632" y="5424478"/>
                <a:ext cx="6912768" cy="727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𝑃𝑏𝑠</m:t>
                      </m:r>
                      <m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pl-PL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4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T</m:t>
                              </m:r>
                              <m:r>
                                <a:rPr lang="pl-PL" sz="14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l-PL" sz="14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ba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14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400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3600</m:t>
                                      </m:r>
                                    </m:num>
                                    <m:den>
                                      <m:r>
                                        <a:rPr lang="pl-PL" sz="14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pl-PL" sz="14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sz="14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𝑏𝑎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 </m:t>
                                  </m:r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𝐿𝑝𝑝𝑘</m:t>
                                  </m:r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𝐿𝑝𝑘𝑘</m:t>
                                  </m:r>
                                </m:e>
                              </m:d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𝑏𝑎</m:t>
                                  </m:r>
                                </m:e>
                              </m:d>
                              <m:r>
                                <a:rPr lang="pl-PL" sz="14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𝐿𝑝𝑝𝑘</m:t>
                                  </m:r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pl-PL" sz="14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4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𝑝𝑘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l-PL" sz="14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+(</m:t>
                              </m:r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𝐿𝑝𝑘𝑘</m:t>
                              </m:r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𝑘𝑘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pl-PL" sz="20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24478"/>
                <a:ext cx="6912768" cy="727443"/>
              </a:xfrm>
              <a:prstGeom prst="rect">
                <a:avLst/>
              </a:prstGeom>
              <a:blipFill rotWithShape="1">
                <a:blip r:embed="rId3"/>
                <a:stretch>
                  <a:fillRect t="-74790" r="-4762" b="-1613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5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IX. Podsumowanie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Wskaźnik 0,25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11</a:t>
            </a:fld>
            <a:endParaRPr lang="pl-PL" altLang="pl-PL" dirty="0"/>
          </a:p>
        </p:txBody>
      </p:sp>
      <p:sp>
        <p:nvSpPr>
          <p:cNvPr id="3" name="Prostokąt 2"/>
          <p:cNvSpPr/>
          <p:nvPr/>
        </p:nvSpPr>
        <p:spPr>
          <a:xfrm>
            <a:off x="219799" y="191683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Dodatkowym atutem stworzonego narzędzia jest oprócz właściwego, precyzyjnego planowania obsady na PKB jest możliwość planowania zatrudnienia całego </a:t>
            </a:r>
            <a:r>
              <a:rPr lang="pl-PL" dirty="0" smtClean="0"/>
              <a:t>potencjału </a:t>
            </a:r>
            <a:r>
              <a:rPr lang="pl-PL" dirty="0"/>
              <a:t>kadrowego operatorów kontroli bezpieczeństwa. </a:t>
            </a:r>
            <a:r>
              <a:rPr lang="pl-PL" dirty="0" smtClean="0"/>
              <a:t>Wyznacza </a:t>
            </a:r>
            <a:r>
              <a:rPr lang="pl-PL" dirty="0"/>
              <a:t>bezpieczną granicę pomiędzy przerostem zatrudnienia związanego z np. niewłaściwym planowaniem, a niezbędną ilością </a:t>
            </a:r>
            <a:r>
              <a:rPr lang="pl-PL" dirty="0" smtClean="0"/>
              <a:t>pracowników </a:t>
            </a:r>
            <a:r>
              <a:rPr lang="pl-PL" dirty="0"/>
              <a:t>ochrony gwarantującą ciągłość operacyjną lotniska na oczekiwanym </a:t>
            </a:r>
            <a:r>
              <a:rPr lang="pl-PL" dirty="0" smtClean="0"/>
              <a:t>poziomie</a:t>
            </a:r>
            <a:r>
              <a:rPr lang="pl-PL" dirty="0"/>
              <a:t>. </a:t>
            </a: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96180795"/>
              </p:ext>
            </p:extLst>
          </p:nvPr>
        </p:nvGraphicFramePr>
        <p:xfrm>
          <a:off x="219799" y="3394160"/>
          <a:ext cx="4392930" cy="263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85746" y="5949280"/>
            <a:ext cx="881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Rys.7 Porównanie liczby OKB potrzebnych do obsadzenia PKB i pracujących w systemie czterozmianowym i trzyzmianowym. Źródło: opracowanie własne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860032" y="3717032"/>
            <a:ext cx="38360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Potencjał kadrowy, który uwzględnia już wskaźnik absencji pracowniczej, wynosi na poziomie 131 OKB, co stanowi już blisko 13% oszczędności kadrowej w stosunku do pełnej obsady 10 PKB pracownikami świadczącymi pracę w systemie czterozmianowym.</a:t>
            </a:r>
          </a:p>
        </p:txBody>
      </p:sp>
    </p:spTree>
    <p:extLst>
      <p:ext uri="{BB962C8B-B14F-4D97-AF65-F5344CB8AC3E}">
        <p14:creationId xmlns:p14="http://schemas.microsoft.com/office/powerpoint/2010/main" val="5625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X. Podsumowanie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Ekspercka </a:t>
            </a:r>
            <a:r>
              <a:rPr lang="pl-PL" dirty="0"/>
              <a:t>ocena narzędzia  do wspomagania i planowania obsady w PKB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12</a:t>
            </a:fld>
            <a:endParaRPr lang="pl-PL" alt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05302"/>
              </p:ext>
            </p:extLst>
          </p:nvPr>
        </p:nvGraphicFramePr>
        <p:xfrm>
          <a:off x="683568" y="2420888"/>
          <a:ext cx="3644900" cy="3343275"/>
        </p:xfrm>
        <a:graphic>
          <a:graphicData uri="http://schemas.openxmlformats.org/drawingml/2006/table">
            <a:tbl>
              <a:tblPr/>
              <a:tblGrid>
                <a:gridCol w="1168400"/>
                <a:gridCol w="2476500"/>
              </a:tblGrid>
              <a:tr h="72390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Ocena przydatności narzędzi w procesie planowania kadrowego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1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2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4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5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6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7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8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9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Ekspert 10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średnia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17920" y="5840397"/>
            <a:ext cx="6282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Tab. 5. Ekspercka ocena przydatności narzędzia w procesie planowania </a:t>
            </a:r>
            <a:r>
              <a:rPr lang="pl-PL" dirty="0" smtClean="0"/>
              <a:t>kadrowego</a:t>
            </a:r>
            <a:r>
              <a:rPr lang="pl-PL" dirty="0"/>
              <a:t>. Źródło: opracowanie własne.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427984" y="2564904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Jak możemy zauważyć, operatorzy zdecydowanie powyżej średniej ocenili przy-</a:t>
            </a:r>
            <a:r>
              <a:rPr lang="pl-PL" dirty="0" err="1"/>
              <a:t>datność</a:t>
            </a:r>
            <a:r>
              <a:rPr lang="pl-PL" dirty="0"/>
              <a:t> stworzonych w wyniku przeprowadzonych badań narzędzi. Świadczy to o właściwym podejściu do poruszanej w pracy problematyki odpowiedniego </a:t>
            </a:r>
            <a:r>
              <a:rPr lang="pl-PL" dirty="0" err="1"/>
              <a:t>planowa-nia</a:t>
            </a:r>
            <a:r>
              <a:rPr lang="pl-PL" dirty="0"/>
              <a:t> obsady kadrowej zarówno w ujęciu PKB ale również w szerszym kontekście, do zatrudniania kadry niezbędnej do utrzymania ciągłości operacyjnej lotniska.</a:t>
            </a:r>
          </a:p>
        </p:txBody>
      </p:sp>
    </p:spTree>
    <p:extLst>
      <p:ext uri="{BB962C8B-B14F-4D97-AF65-F5344CB8AC3E}">
        <p14:creationId xmlns:p14="http://schemas.microsoft.com/office/powerpoint/2010/main" val="31313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7772400" cy="646948"/>
          </a:xfrm>
        </p:spPr>
        <p:txBody>
          <a:bodyPr/>
          <a:lstStyle/>
          <a:p>
            <a:r>
              <a:rPr lang="pl-PL" dirty="0"/>
              <a:t>Metoda wspomagania kadrowego w kontekście bezpieczeństwa portu lotniczego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Piotr </a:t>
            </a:r>
            <a:r>
              <a:rPr lang="pl-PL" dirty="0" err="1" smtClean="0"/>
              <a:t>Uchroński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Akademia WSB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Gillen, D.; </a:t>
            </a:r>
            <a:r>
              <a:rPr lang="en-US" dirty="0" err="1"/>
              <a:t>Morrison,W.G</a:t>
            </a:r>
            <a:r>
              <a:rPr lang="en-US" dirty="0"/>
              <a:t>. Aviation security: Costing, pricing, finance and performance. J. Air Transp. </a:t>
            </a:r>
            <a:r>
              <a:rPr lang="en-US" dirty="0" err="1"/>
              <a:t>Manag</a:t>
            </a:r>
            <a:r>
              <a:rPr lang="en-US" dirty="0"/>
              <a:t>. 2015, 48, 1–12. [</a:t>
            </a:r>
            <a:r>
              <a:rPr lang="en-US" dirty="0" err="1"/>
              <a:t>CrossRef</a:t>
            </a:r>
            <a:r>
              <a:rPr lang="en-US" dirty="0"/>
              <a:t>]</a:t>
            </a:r>
            <a:endParaRPr lang="pl-PL" dirty="0"/>
          </a:p>
          <a:p>
            <a:pPr lvl="0"/>
            <a:r>
              <a:rPr lang="en-US" dirty="0"/>
              <a:t>Kirschenbaum, A.A. The cost of airport security: The passenger dilemma. J. Air Transp. </a:t>
            </a:r>
            <a:r>
              <a:rPr lang="en-US" dirty="0" err="1"/>
              <a:t>Manag</a:t>
            </a:r>
            <a:r>
              <a:rPr lang="en-US" dirty="0"/>
              <a:t>. 2013, 30, 39–45. [</a:t>
            </a:r>
            <a:r>
              <a:rPr lang="en-US" dirty="0" err="1"/>
              <a:t>CrossRef</a:t>
            </a:r>
            <a:r>
              <a:rPr lang="en-US" dirty="0"/>
              <a:t>]</a:t>
            </a:r>
            <a:endParaRPr lang="pl-PL" dirty="0"/>
          </a:p>
          <a:p>
            <a:pPr lvl="0"/>
            <a:r>
              <a:rPr lang="en-US" dirty="0" smtClean="0"/>
              <a:t>Stewart</a:t>
            </a:r>
            <a:r>
              <a:rPr lang="en-US" dirty="0"/>
              <a:t>, M.G.; Mueller, J. Risk and economic assessment of expedited passenger screening and TSA </a:t>
            </a:r>
            <a:r>
              <a:rPr lang="en-US" dirty="0" err="1"/>
              <a:t>PreCheck</a:t>
            </a:r>
            <a:r>
              <a:rPr lang="en-US" dirty="0"/>
              <a:t>. J. Transp. </a:t>
            </a:r>
            <a:r>
              <a:rPr lang="en-US" dirty="0" err="1"/>
              <a:t>Secur</a:t>
            </a:r>
            <a:r>
              <a:rPr lang="en-US" dirty="0"/>
              <a:t>. 2017, 10, 1–22.</a:t>
            </a:r>
            <a:endParaRPr lang="pl-PL" dirty="0"/>
          </a:p>
          <a:p>
            <a:pPr lvl="0"/>
            <a:r>
              <a:rPr lang="en-US" dirty="0" smtClean="0"/>
              <a:t>Leone</a:t>
            </a:r>
            <a:r>
              <a:rPr lang="en-US" dirty="0"/>
              <a:t>, K.; Liu, R.R. Improving airport security screening checkpoint operations in the US via paced system design. J. Air Transp. </a:t>
            </a:r>
            <a:r>
              <a:rPr lang="en-US" dirty="0" err="1"/>
              <a:t>Manag</a:t>
            </a:r>
            <a:r>
              <a:rPr lang="en-US" dirty="0"/>
              <a:t>. 2011, 17, 62–67.</a:t>
            </a:r>
            <a:endParaRPr lang="pl-PL" dirty="0"/>
          </a:p>
          <a:p>
            <a:pPr lvl="0"/>
            <a:r>
              <a:rPr lang="en-US" dirty="0" err="1"/>
              <a:t>Skorupski</a:t>
            </a:r>
            <a:r>
              <a:rPr lang="en-US" dirty="0"/>
              <a:t>, J., 2014. Multi-criteria group decision making under uncertainty with application to air traffic safety. Expert Systems with Applications, 41 (16), 7406–7414.</a:t>
            </a:r>
            <a:endParaRPr lang="pl-PL" dirty="0"/>
          </a:p>
          <a:p>
            <a:pPr lvl="0"/>
            <a:r>
              <a:rPr lang="en-US" dirty="0" err="1"/>
              <a:t>Skorupski</a:t>
            </a:r>
            <a:r>
              <a:rPr lang="en-US" dirty="0"/>
              <a:t>, J., 2015. Automatic verification of a knowledge base by using a multi-criteria group evaluation with application to security screening at an airport. Knowledge-Based Systems, 85, 170–180</a:t>
            </a:r>
            <a:r>
              <a:rPr lang="en-US" dirty="0" smtClean="0"/>
              <a:t>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475656" y="263691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DZIĘKUJĘ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392965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Cel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Zakres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Rozwinięcie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Metoda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Podsumowanie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Konfiguracja </a:t>
            </a:r>
            <a:r>
              <a:rPr lang="pl-PL" dirty="0"/>
              <a:t>punktu kontroli bezpieczeństwa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8" y="2132856"/>
            <a:ext cx="438150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107504" y="49411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Rys. 1. Rysunek poglądowy punktu kontroli. Źródło: IATA</a:t>
            </a:r>
          </a:p>
        </p:txBody>
      </p:sp>
      <p:pic>
        <p:nvPicPr>
          <p:cNvPr id="9" name="Obraz 8" descr="http://81.47.175.201/origami/images/stories/IATA_image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36" y="1772816"/>
            <a:ext cx="3838575" cy="2878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4571017" y="4941165"/>
            <a:ext cx="4572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Rys</a:t>
            </a:r>
            <a:r>
              <a:rPr lang="en-US" sz="1400" dirty="0"/>
              <a:t> 2. </a:t>
            </a:r>
            <a:r>
              <a:rPr lang="pl-PL" sz="1400" dirty="0" smtClean="0"/>
              <a:t>Punkt kontroli bezpieczeństwa przyszłości</a:t>
            </a:r>
            <a:r>
              <a:rPr lang="en-US" sz="1400" dirty="0" smtClean="0"/>
              <a:t>: </a:t>
            </a:r>
            <a:r>
              <a:rPr lang="pl-PL" sz="1400" dirty="0" smtClean="0"/>
              <a:t> źródło </a:t>
            </a:r>
            <a:r>
              <a:rPr lang="en-US" sz="1400" dirty="0" smtClean="0"/>
              <a:t>IATA</a:t>
            </a:r>
            <a:endParaRPr lang="pl-PL" sz="1400" dirty="0"/>
          </a:p>
        </p:txBody>
      </p:sp>
      <p:sp>
        <p:nvSpPr>
          <p:cNvPr id="12" name="Prostokąt 11"/>
          <p:cNvSpPr/>
          <p:nvPr/>
        </p:nvSpPr>
        <p:spPr>
          <a:xfrm>
            <a:off x="84248" y="5759202"/>
            <a:ext cx="904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Nowatorskie </a:t>
            </a:r>
            <a:r>
              <a:rPr lang="pl-PL" dirty="0"/>
              <a:t>podejście do systemu kontroli pasażera, </a:t>
            </a:r>
            <a:r>
              <a:rPr lang="pl-PL" dirty="0" smtClean="0"/>
              <a:t>dzieli </a:t>
            </a:r>
            <a:r>
              <a:rPr lang="pl-PL" dirty="0"/>
              <a:t>go na trzy grupy: znanego pasażera, standardowego oraz wymagającego rozszerzonej kontroli bezpieczeństwa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pl-PL" dirty="0" smtClean="0"/>
              <a:t>Metody </a:t>
            </a:r>
            <a:r>
              <a:rPr lang="pl-PL" dirty="0"/>
              <a:t>Planowania obsady w PKB.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  <p:sp>
        <p:nvSpPr>
          <p:cNvPr id="8" name="Prostokąt 7"/>
          <p:cNvSpPr/>
          <p:nvPr/>
        </p:nvSpPr>
        <p:spPr>
          <a:xfrm>
            <a:off x="251520" y="162880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System równoważny – czterozmianowy 12-to godzinny – charakterystyczny dla lotnisk cechujących się równomiernym obłożeniem ruchem pasażerskim w ciągu doby.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rostokąt 8"/>
              <p:cNvSpPr/>
              <p:nvPr/>
            </p:nvSpPr>
            <p:spPr>
              <a:xfrm>
                <a:off x="342220" y="2348880"/>
                <a:ext cx="878497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dirty="0"/>
                  <a:t>Możemy tę zależność opisać wzorem:</a:t>
                </a:r>
              </a:p>
              <a:p>
                <a:r>
                  <a:rPr lang="pl-PL" dirty="0"/>
                  <a:t>			</a:t>
                </a:r>
                <a14:m>
                  <m:oMath xmlns:m="http://schemas.openxmlformats.org/officeDocument/2006/math">
                    <m:r>
                      <a:rPr lang="pl-PL" i="1"/>
                      <m:t>    </m:t>
                    </m:r>
                    <m:r>
                      <a:rPr lang="en-US" i="1"/>
                      <m:t>𝑃𝑘</m:t>
                    </m:r>
                    <m:r>
                      <a:rPr lang="pl-PL" i="1"/>
                      <m:t>=</m:t>
                    </m:r>
                    <m:r>
                      <a:rPr lang="en-US" i="1"/>
                      <m:t>𝐿𝑝𝑘𝑏</m:t>
                    </m:r>
                    <m:r>
                      <a:rPr lang="pl-PL" i="1"/>
                      <m:t>∗</m:t>
                    </m:r>
                    <m:r>
                      <a:rPr lang="en-US" i="1"/>
                      <m:t>𝐿𝑜𝑘𝑏</m:t>
                    </m:r>
                    <m:r>
                      <a:rPr lang="pl-PL" i="1"/>
                      <m:t>∗</m:t>
                    </m:r>
                    <m:r>
                      <a:rPr lang="en-US" i="1"/>
                      <m:t>𝐿𝑧</m:t>
                    </m:r>
                  </m:oMath>
                </a14:m>
                <a:r>
                  <a:rPr lang="pl-PL" dirty="0"/>
                  <a:t>		</a:t>
                </a:r>
                <a:r>
                  <a:rPr lang="pl-PL" dirty="0"/>
                  <a:t>(1)</a:t>
                </a:r>
                <a:r>
                  <a:rPr lang="pl-PL" dirty="0"/>
                  <a:t>									</a:t>
                </a:r>
                <a:endParaRPr lang="pl-PL" dirty="0" smtClean="0"/>
              </a:p>
              <a:p>
                <a:r>
                  <a:rPr lang="pl-PL" dirty="0" smtClean="0"/>
                  <a:t>Gdzie </a:t>
                </a:r>
                <a:r>
                  <a:rPr lang="pl-PL" dirty="0" err="1" smtClean="0"/>
                  <a:t>Pk</a:t>
                </a:r>
                <a:r>
                  <a:rPr lang="pl-PL" dirty="0" smtClean="0"/>
                  <a:t>(potencjał kadrowy) oznaczać będzie iloczyn </a:t>
                </a:r>
                <a:r>
                  <a:rPr lang="pl-PL" dirty="0" err="1" smtClean="0"/>
                  <a:t>Lpkb</a:t>
                </a:r>
                <a:r>
                  <a:rPr lang="pl-PL" dirty="0" smtClean="0"/>
                  <a:t> (liczby punktów kontroli bezpieczeństwa), </a:t>
                </a:r>
                <a:r>
                  <a:rPr lang="pl-PL" dirty="0" err="1" smtClean="0"/>
                  <a:t>Lokb</a:t>
                </a:r>
                <a:r>
                  <a:rPr lang="pl-PL" dirty="0" smtClean="0"/>
                  <a:t>(liczby operatorów kontroli w jednym punkcie) i </a:t>
                </a:r>
                <a:r>
                  <a:rPr lang="pl-PL" dirty="0" err="1" smtClean="0"/>
                  <a:t>Lz</a:t>
                </a:r>
                <a:r>
                  <a:rPr lang="pl-PL" dirty="0" smtClean="0"/>
                  <a:t> (liczba wymaganych zmian dobowych niezbędnych do zapewnienia całodobowej obsługi). </a:t>
                </a:r>
                <a:endParaRPr lang="pl-PL" dirty="0"/>
              </a:p>
            </p:txBody>
          </p:sp>
        </mc:Choice>
        <mc:Fallback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0" y="2348880"/>
                <a:ext cx="878497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55" t="-1736" b="-45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270125000"/>
              </p:ext>
            </p:extLst>
          </p:nvPr>
        </p:nvGraphicFramePr>
        <p:xfrm>
          <a:off x="347338" y="4130363"/>
          <a:ext cx="3476625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063715818"/>
              </p:ext>
            </p:extLst>
          </p:nvPr>
        </p:nvGraphicFramePr>
        <p:xfrm>
          <a:off x="4734708" y="4103206"/>
          <a:ext cx="360084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rostokąt 11"/>
          <p:cNvSpPr/>
          <p:nvPr/>
        </p:nvSpPr>
        <p:spPr>
          <a:xfrm>
            <a:off x="192869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Rys. 3 Czterozmianowy system planowania. Źródło: opracowanie własne.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427984" y="62265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Rys. 4. Niezbędna liczba OKB pracujących w systemie czterozmianowym. Źródło: opracowanie własne.</a:t>
            </a:r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pl-PL" dirty="0" smtClean="0"/>
              <a:t>Współczynnik </a:t>
            </a:r>
            <a:r>
              <a:rPr lang="pl-PL" dirty="0"/>
              <a:t>nieobecności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  <p:sp>
        <p:nvSpPr>
          <p:cNvPr id="9" name="Prostokąt 8"/>
          <p:cNvSpPr/>
          <p:nvPr/>
        </p:nvSpPr>
        <p:spPr>
          <a:xfrm>
            <a:off x="251520" y="242088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Na podstawie przeprowadzonych na lotnisku MPL Katowice w Pyrzowicach badań, których celem było ustalenie współczynnika obecności pracowników ochrony pozostających w gotowości do świadczenia pracy na rzecz pracodawcy, ustalono, że dla czterozmianowego równoważnego systemu pracy wynoszącego 12 godzin/zmiana wynosi on </a:t>
            </a:r>
            <a:r>
              <a:rPr lang="pl-PL" b="1" dirty="0">
                <a:solidFill>
                  <a:srgbClr val="FF0000"/>
                </a:solidFill>
              </a:rPr>
              <a:t>0.25</a:t>
            </a:r>
            <a:r>
              <a:rPr lang="pl-PL" dirty="0"/>
              <a:t>. Badania zostały przeprowadzone w oparciu o roczną analizę absencji pracowników i konsekwencji tej sytuacji dla zdolności operacyjnej lotniska. Przeprowadzone badania pokazały, że na 97 pracowników ochrony, ogólnie 24 osoby w systemie ciągłym było nieobecnych w pracy, co oznaczało 73 osoby rzeczywiście świadczące pracę.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pl-PL" dirty="0" smtClean="0"/>
              <a:t>System </a:t>
            </a:r>
            <a:r>
              <a:rPr lang="pl-PL" dirty="0"/>
              <a:t>3-zmianowy, ośmiogodzinny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260241797"/>
              </p:ext>
            </p:extLst>
          </p:nvPr>
        </p:nvGraphicFramePr>
        <p:xfrm>
          <a:off x="341276" y="184482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179512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Rys. 5. Nominalna obsada OKB  </a:t>
            </a:r>
            <a:r>
              <a:rPr lang="pl-PL" dirty="0" smtClean="0"/>
              <a:t>pracujących </a:t>
            </a:r>
            <a:r>
              <a:rPr lang="pl-PL" dirty="0"/>
              <a:t>w systemie 3zmianowym. </a:t>
            </a: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981188648"/>
              </p:ext>
            </p:extLst>
          </p:nvPr>
        </p:nvGraphicFramePr>
        <p:xfrm>
          <a:off x="4710008" y="1875984"/>
          <a:ext cx="4320922" cy="262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rostokąt 10"/>
          <p:cNvSpPr/>
          <p:nvPr/>
        </p:nvSpPr>
        <p:spPr>
          <a:xfrm>
            <a:off x="4716015" y="4509120"/>
            <a:ext cx="4396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Rys. 6. Niezbędna liczba OKB pracujących w systemie trzyzmianowym. Źródło: opracowanie własne.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4015" y="5432450"/>
            <a:ext cx="8968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Obliczając wg zaproponowanego wyżej wzoru rzeczywistą liczbę OKB koniecznych do zapewnienia ciągłości obsady PKB i uwzględniając wskaźnik absencji pracowników, otrzymujemy potencjał kadrowy na poziomie </a:t>
            </a:r>
            <a:r>
              <a:rPr lang="pl-PL" dirty="0" smtClean="0"/>
              <a:t> 113 OKB</a:t>
            </a:r>
            <a:r>
              <a:rPr lang="pl-PL" dirty="0"/>
              <a:t>. </a:t>
            </a:r>
            <a:r>
              <a:rPr lang="pl-PL" dirty="0" smtClean="0"/>
              <a:t> (nominalny – 90 OKB)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pl-PL" dirty="0" smtClean="0"/>
              <a:t>Przepustowość </a:t>
            </a:r>
            <a:r>
              <a:rPr lang="pl-PL" dirty="0"/>
              <a:t>PKB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Przepustowość </a:t>
            </a:r>
            <a:r>
              <a:rPr lang="pl-PL" dirty="0"/>
              <a:t>w PKB wyposażonym w WTMD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508444"/>
              </p:ext>
            </p:extLst>
          </p:nvPr>
        </p:nvGraphicFramePr>
        <p:xfrm>
          <a:off x="1475656" y="1916832"/>
          <a:ext cx="5512057" cy="415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kument" r:id="rId4" imgW="4413954" imgH="3901736" progId="Word.Document.12">
                  <p:embed/>
                </p:oleObj>
              </mc:Choice>
              <mc:Fallback>
                <p:oleObj name="Dokument" r:id="rId4" imgW="4413954" imgH="390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1916832"/>
                        <a:ext cx="5512057" cy="415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323528" y="606193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Tab. 1 Przykładowe dane z wykonanych pomiarów. Źródło: opracowanie własne.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6"/>
            </a:pPr>
            <a:r>
              <a:rPr lang="pl-PL" dirty="0" smtClean="0"/>
              <a:t>Przepustowość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Przepustowość </a:t>
            </a:r>
            <a:r>
              <a:rPr lang="pl-PL" dirty="0"/>
              <a:t>w PKB wyposażonym w Body Skaner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28173"/>
              </p:ext>
            </p:extLst>
          </p:nvPr>
        </p:nvGraphicFramePr>
        <p:xfrm>
          <a:off x="395536" y="2060848"/>
          <a:ext cx="8229600" cy="2847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38125">
                <a:tc gridSpan="10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Pomiary dla urządzenia Body Scanner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pl-PL" sz="100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 rowSpan="2"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Lp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Alarm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Kontrola manualna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Ponowne przejście przez urządzenie BS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Czas kontroli [s]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Godzina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Data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TAK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NIE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Pełna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Kierunkowa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TAK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NIE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11:12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29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11:14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11:17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45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11:17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11:18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11:19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11:02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11:31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2019-07-16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25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11:43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2019-07-16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395536" y="49411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Tab. 2 Przykładowe dane z wykonanych pomiarów. 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VII. Podsumowanie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Wspomaganie </a:t>
            </a:r>
            <a:r>
              <a:rPr lang="pl-PL" dirty="0"/>
              <a:t>obsady PKB wyposażonego w </a:t>
            </a:r>
            <a:r>
              <a:rPr lang="pl-PL" dirty="0" smtClean="0"/>
              <a:t>WTMD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  <p:sp>
        <p:nvSpPr>
          <p:cNvPr id="7" name="Prostokąt 6"/>
          <p:cNvSpPr/>
          <p:nvPr/>
        </p:nvSpPr>
        <p:spPr>
          <a:xfrm>
            <a:off x="376726" y="1903765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Decydując się na kontrolę za pomocą WTMD,  istotnym elementem składowym tej kontroli będą następujące zmienne niezbędne do opracowania narzędzia wspomagającego:</a:t>
            </a:r>
          </a:p>
          <a:p>
            <a:r>
              <a:rPr lang="pl-PL" dirty="0"/>
              <a:t>TKM- czas kontroli manualnej,</a:t>
            </a:r>
          </a:p>
          <a:p>
            <a:r>
              <a:rPr lang="pl-PL" dirty="0" err="1"/>
              <a:t>TsK</a:t>
            </a:r>
            <a:r>
              <a:rPr lang="pl-PL" dirty="0"/>
              <a:t>- czas kontroli standardowej,</a:t>
            </a:r>
          </a:p>
          <a:p>
            <a:r>
              <a:rPr lang="pl-PL" dirty="0" err="1"/>
              <a:t>PkM</a:t>
            </a:r>
            <a:r>
              <a:rPr lang="pl-PL" dirty="0"/>
              <a:t>- częstotliwość kontroli manualnej,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rostokąt 7"/>
              <p:cNvSpPr/>
              <p:nvPr/>
            </p:nvSpPr>
            <p:spPr>
              <a:xfrm>
                <a:off x="3995936" y="2783487"/>
                <a:ext cx="3672408" cy="569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lang="pl-PL" sz="1400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pl-PL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pl-PL" sz="1400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100</m:t>
                          </m:r>
                          <m:r>
                            <a:rPr lang="pl-PL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∗</m:t>
                          </m:r>
                          <m:r>
                            <a:rPr lang="pl-PL" sz="1400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3600</m:t>
                          </m:r>
                        </m:num>
                        <m:den>
                          <m:d>
                            <m:dPr>
                              <m:ctrlP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pl-PL" sz="14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100</m:t>
                              </m:r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𝑃𝑘𝑀</m:t>
                              </m:r>
                              <m:f>
                                <m:fPr>
                                  <m:type m:val="lin"/>
                                  <m:ctrlP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pl-PL" sz="14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l-PL" sz="14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</m:den>
                              </m:f>
                              <m:r>
                                <a:rPr lang="pl-PL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𝑇𝑘𝑀</m:t>
                              </m:r>
                              <m:r>
                                <a:rPr lang="pl-PL" sz="14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pl-PL" sz="14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90</m:t>
                                  </m:r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r>
                                    <a:rPr lang="pl-PL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𝑇𝑠𝐾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pl-PL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3487"/>
                <a:ext cx="3672408" cy="569708"/>
              </a:xfrm>
              <a:prstGeom prst="rect">
                <a:avLst/>
              </a:prstGeom>
              <a:blipFill rotWithShape="1">
                <a:blip r:embed="rId3"/>
                <a:stretch>
                  <a:fillRect t="-6452" b="-827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rostokąt 11"/>
              <p:cNvSpPr/>
              <p:nvPr/>
            </p:nvSpPr>
            <p:spPr>
              <a:xfrm>
                <a:off x="467544" y="3776401"/>
                <a:ext cx="84969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44145" algn="just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pl-PL" dirty="0">
                    <a:latin typeface="Times New Roman"/>
                    <a:ea typeface="Times New Roman"/>
                  </a:rPr>
                  <a:t>Następnie dzięki prostemu działaniu matematycznemu, stosując równanie</a:t>
                </a:r>
                <a:r>
                  <a:rPr lang="pl-PL" dirty="0" smtClean="0">
                    <a:latin typeface="Times New Roman"/>
                    <a:ea typeface="Times New Roman"/>
                  </a:rPr>
                  <a:t>:</a:t>
                </a:r>
              </a:p>
              <a:p>
                <a:pPr indent="144145" algn="just">
                  <a:lnSpc>
                    <a:spcPts val="1200"/>
                  </a:lnSpc>
                  <a:spcAft>
                    <a:spcPts val="0"/>
                  </a:spcAft>
                </a:pPr>
                <a:endParaRPr lang="pl-PL" dirty="0">
                  <a:latin typeface="Times New Roman"/>
                  <a:ea typeface="Times New Roman"/>
                </a:endParaRPr>
              </a:p>
              <a:p>
                <a:pPr indent="144145" algn="just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pl-PL" dirty="0" smtClean="0">
                    <a:latin typeface="Times New Roman"/>
                    <a:ea typeface="Times New Roman"/>
                  </a:rPr>
                  <a:t> </a:t>
                </a:r>
                <a:endParaRPr lang="pl-PL" dirty="0">
                  <a:latin typeface="Times New Roman"/>
                  <a:ea typeface="Times New Roman"/>
                </a:endParaRPr>
              </a:p>
              <a:p>
                <a:pPr marL="1441450" indent="144145" algn="just">
                  <a:lnSpc>
                    <a:spcPts val="12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02124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𝐿𝑏</m:t>
                    </m:r>
                    <m:r>
                      <a:rPr lang="pl-PL" i="1">
                        <a:solidFill>
                          <a:srgbClr val="202124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f>
                      <m:fPr>
                        <m:ctrlPr>
                          <a:rPr lang="pl-PL" i="1">
                            <a:solidFill>
                              <a:srgbClr val="202124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202124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𝐿𝑝𝑎𝑥</m:t>
                        </m:r>
                      </m:num>
                      <m:den>
                        <m:r>
                          <a:rPr lang="en-US" i="1">
                            <a:solidFill>
                              <a:srgbClr val="202124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𝑃</m:t>
                        </m:r>
                        <m:r>
                          <a:rPr lang="pl-PL" i="1">
                            <a:solidFill>
                              <a:srgbClr val="202124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h</m:t>
                        </m:r>
                      </m:den>
                    </m:f>
                    <m:r>
                      <a:rPr lang="pl-PL" i="1">
                        <a:solidFill>
                          <a:srgbClr val="202124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/</m:t>
                    </m:r>
                    <m:r>
                      <a:rPr lang="en-US" i="1">
                        <a:solidFill>
                          <a:srgbClr val="202124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𝐻</m:t>
                    </m:r>
                  </m:oMath>
                </a14:m>
                <a:r>
                  <a:rPr lang="pl-PL" dirty="0">
                    <a:effectLst/>
                    <a:latin typeface="Times New Roman"/>
                    <a:ea typeface="Times New Roman"/>
                  </a:rPr>
                  <a:t>				(3)</a:t>
                </a:r>
              </a:p>
            </p:txBody>
          </p:sp>
        </mc:Choice>
        <mc:Fallback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76401"/>
                <a:ext cx="8496944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8803" b="-119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rostokąt 12"/>
          <p:cNvSpPr/>
          <p:nvPr/>
        </p:nvSpPr>
        <p:spPr>
          <a:xfrm>
            <a:off x="243676" y="4221088"/>
            <a:ext cx="8944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gdzie:</a:t>
            </a:r>
          </a:p>
          <a:p>
            <a:endParaRPr lang="pl-PL" dirty="0"/>
          </a:p>
          <a:p>
            <a:r>
              <a:rPr lang="pl-PL" dirty="0"/>
              <a:t>Lb – liczba bramek,</a:t>
            </a:r>
          </a:p>
          <a:p>
            <a:r>
              <a:rPr lang="pl-PL" dirty="0" err="1"/>
              <a:t>Lpax</a:t>
            </a:r>
            <a:r>
              <a:rPr lang="pl-PL" dirty="0"/>
              <a:t> – liczba pasażerów,</a:t>
            </a:r>
          </a:p>
          <a:p>
            <a:r>
              <a:rPr lang="pl-PL" dirty="0" err="1"/>
              <a:t>Ph</a:t>
            </a:r>
            <a:r>
              <a:rPr lang="pl-PL" dirty="0"/>
              <a:t>- przepustowość godzinowa,</a:t>
            </a:r>
          </a:p>
          <a:p>
            <a:r>
              <a:rPr lang="pl-PL" dirty="0"/>
              <a:t>H – liczba godzin kontroli.</a:t>
            </a:r>
          </a:p>
          <a:p>
            <a:r>
              <a:rPr lang="pl-PL" dirty="0"/>
              <a:t>Otrzymujemy wynik w postaci liczby PKB koniecznych do otwarcia w zadanym przedziale czasowym.</a:t>
            </a:r>
          </a:p>
        </p:txBody>
      </p:sp>
    </p:spTree>
    <p:extLst>
      <p:ext uri="{BB962C8B-B14F-4D97-AF65-F5344CB8AC3E}">
        <p14:creationId xmlns:p14="http://schemas.microsoft.com/office/powerpoint/2010/main" val="9793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1219</Words>
  <Application>Microsoft Office PowerPoint</Application>
  <PresentationFormat>Pokaz na ekranie (4:3)</PresentationFormat>
  <Paragraphs>250</Paragraphs>
  <Slides>14</Slides>
  <Notes>12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Wzornik</vt:lpstr>
      <vt:lpstr>Microsoft Word Document</vt:lpstr>
      <vt:lpstr>Metoda wspomagania kadrowego w kontekście bezpieczeństwa portu lotniczego </vt:lpstr>
      <vt:lpstr>Plan wystąpienia</vt:lpstr>
      <vt:lpstr>Konfiguracja punktu kontroli bezpieczeństwa </vt:lpstr>
      <vt:lpstr>Metody Planowania obsady w PKB.</vt:lpstr>
      <vt:lpstr>Współczynnik nieobecności</vt:lpstr>
      <vt:lpstr>System 3-zmianowy, ośmiogodzinny</vt:lpstr>
      <vt:lpstr>Przepustowość PKB</vt:lpstr>
      <vt:lpstr>Przepustowość</vt:lpstr>
      <vt:lpstr>VII. Podsumowanie</vt:lpstr>
      <vt:lpstr>VIII. Podsumowanie</vt:lpstr>
      <vt:lpstr>IX. Podsumowanie</vt:lpstr>
      <vt:lpstr>X. Podsumowanie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Piotr</cp:lastModifiedBy>
  <cp:revision>128</cp:revision>
  <cp:lastPrinted>2013-11-12T00:24:23Z</cp:lastPrinted>
  <dcterms:created xsi:type="dcterms:W3CDTF">2013-10-22T17:15:03Z</dcterms:created>
  <dcterms:modified xsi:type="dcterms:W3CDTF">2020-10-19T09:57:45Z</dcterms:modified>
</cp:coreProperties>
</file>