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06" r:id="rId2"/>
    <p:sldId id="296" r:id="rId3"/>
    <p:sldId id="297" r:id="rId4"/>
    <p:sldId id="298" r:id="rId5"/>
    <p:sldId id="299" r:id="rId6"/>
    <p:sldId id="308" r:id="rId7"/>
    <p:sldId id="300" r:id="rId8"/>
    <p:sldId id="307" r:id="rId9"/>
    <p:sldId id="309" r:id="rId10"/>
    <p:sldId id="302" r:id="rId11"/>
    <p:sldId id="305" r:id="rId12"/>
  </p:sldIdLst>
  <p:sldSz cx="9144000" cy="6858000" type="screen4x3"/>
  <p:notesSz cx="6858000" cy="9710738"/>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zawistowski" initials="m" lastIdx="8" clrIdx="0">
    <p:extLst>
      <p:ext uri="{19B8F6BF-5375-455C-9EA6-DF929625EA0E}">
        <p15:presenceInfo xmlns:p15="http://schemas.microsoft.com/office/powerpoint/2012/main" userId="mzawistows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76"/>
    <p:restoredTop sz="94694" autoAdjust="0"/>
  </p:normalViewPr>
  <p:slideViewPr>
    <p:cSldViewPr>
      <p:cViewPr varScale="1">
        <p:scale>
          <a:sx n="108" d="100"/>
          <a:sy n="108" d="100"/>
        </p:scale>
        <p:origin x="130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19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9T10:36:41.321" idx="5">
    <p:pos x="5526" y="2553"/>
    <p:text>drgania w osi OX - nie widać znacznych drgań, największe w zakresie 15Hz</p:text>
    <p:extLst>
      <p:ext uri="{C676402C-5697-4E1C-873F-D02D1690AC5C}">
        <p15:threadingInfo xmlns:p15="http://schemas.microsoft.com/office/powerpoint/2012/main" timeZoneBias="-120"/>
      </p:ext>
    </p:extLst>
  </p:cm>
  <p:cm authorId="1" dt="2020-10-19T10:37:39.495" idx="6">
    <p:pos x="2919" y="2267"/>
    <p:text>Współczynnik DBI - określający doskonałość konstrukcji</p:text>
    <p:extLst>
      <p:ext uri="{C676402C-5697-4E1C-873F-D02D1690AC5C}">
        <p15:threadingInfo xmlns:p15="http://schemas.microsoft.com/office/powerpoint/2012/main" timeZoneBias="-120"/>
      </p:ext>
    </p:extLst>
  </p:cm>
  <p:cm authorId="1" dt="2020-10-19T10:38:41.751" idx="7">
    <p:pos x="2942" y="1051"/>
    <p:text>siła wznoszenia określająca maksymalny ciężar ładunku</p:text>
    <p:extLst>
      <p:ext uri="{C676402C-5697-4E1C-873F-D02D1690AC5C}">
        <p15:threadingInfo xmlns:p15="http://schemas.microsoft.com/office/powerpoint/2012/main" timeZoneBias="-120"/>
      </p:ext>
    </p:extLst>
  </p:cm>
  <p:cm authorId="1" dt="2020-10-19T10:39:39.238" idx="8">
    <p:pos x="5657" y="1051"/>
    <p:text>Wykres prądu i napięcia z próby czasu pracy</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A5232CFA-984B-4D2F-9E41-99C326C175A6}"/>
              </a:ext>
            </a:extLst>
          </p:cNvPr>
          <p:cNvSpPr>
            <a:spLocks noGrp="1"/>
          </p:cNvSpPr>
          <p:nvPr>
            <p:ph type="hdr" sz="quarter"/>
          </p:nvPr>
        </p:nvSpPr>
        <p:spPr>
          <a:xfrm>
            <a:off x="0" y="0"/>
            <a:ext cx="2971800" cy="4857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l-PL"/>
          </a:p>
        </p:txBody>
      </p:sp>
      <p:sp>
        <p:nvSpPr>
          <p:cNvPr id="4" name="Symbol zastępczy stopki 3">
            <a:extLst>
              <a:ext uri="{FF2B5EF4-FFF2-40B4-BE49-F238E27FC236}">
                <a16:creationId xmlns:a16="http://schemas.microsoft.com/office/drawing/2014/main" id="{CAF2707A-7ED7-4F8A-AEE4-F4B9082AE210}"/>
              </a:ext>
            </a:extLst>
          </p:cNvPr>
          <p:cNvSpPr>
            <a:spLocks noGrp="1"/>
          </p:cNvSpPr>
          <p:nvPr>
            <p:ph type="ftr" sz="quarter" idx="2"/>
          </p:nvPr>
        </p:nvSpPr>
        <p:spPr>
          <a:xfrm>
            <a:off x="0" y="9223375"/>
            <a:ext cx="2971800" cy="4857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l-PL"/>
          </a:p>
        </p:txBody>
      </p:sp>
      <p:sp>
        <p:nvSpPr>
          <p:cNvPr id="5" name="Symbol zastępczy numeru slajdu 4">
            <a:extLst>
              <a:ext uri="{FF2B5EF4-FFF2-40B4-BE49-F238E27FC236}">
                <a16:creationId xmlns:a16="http://schemas.microsoft.com/office/drawing/2014/main" id="{969C4D5C-3CE0-4E77-A6EF-07027D609517}"/>
              </a:ext>
            </a:extLst>
          </p:cNvPr>
          <p:cNvSpPr>
            <a:spLocks noGrp="1"/>
          </p:cNvSpPr>
          <p:nvPr>
            <p:ph type="sldNum" sz="quarter" idx="3"/>
          </p:nvPr>
        </p:nvSpPr>
        <p:spPr>
          <a:xfrm>
            <a:off x="3884613" y="9223375"/>
            <a:ext cx="2971800" cy="4857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A95A187-C014-4432-AB1B-100B1B2A9BBA}" type="slidenum">
              <a:rPr lang="pl-PL" altLang="pl-PL"/>
              <a:pPr>
                <a:defRPr/>
              </a:pPr>
              <a:t>‹#›</a:t>
            </a:fld>
            <a:endParaRPr lang="pl-PL" altLang="pl-PL"/>
          </a:p>
        </p:txBody>
      </p:sp>
      <p:sp>
        <p:nvSpPr>
          <p:cNvPr id="6" name="Symbol zastępczy daty 5"/>
          <p:cNvSpPr>
            <a:spLocks noGrp="1"/>
          </p:cNvSpPr>
          <p:nvPr>
            <p:ph type="dt" sz="quarter" idx="1"/>
          </p:nvPr>
        </p:nvSpPr>
        <p:spPr>
          <a:xfrm>
            <a:off x="3884613" y="0"/>
            <a:ext cx="2971800" cy="487363"/>
          </a:xfrm>
          <a:prstGeom prst="rect">
            <a:avLst/>
          </a:prstGeom>
        </p:spPr>
        <p:txBody>
          <a:bodyPr vert="horz" lIns="91440" tIns="45720" rIns="91440" bIns="45720" rtlCol="0"/>
          <a:lstStyle>
            <a:lvl1pPr algn="r">
              <a:defRPr sz="1200"/>
            </a:lvl1pPr>
          </a:lstStyle>
          <a:p>
            <a:fld id="{E38CDC29-B8A7-42F6-ACDE-F5C809DB2453}" type="datetimeFigureOut">
              <a:rPr lang="pl-PL" smtClean="0"/>
              <a:t>19.10.2020</a:t>
            </a:fld>
            <a:endParaRPr lang="pl-PL"/>
          </a:p>
        </p:txBody>
      </p:sp>
    </p:spTree>
    <p:extLst>
      <p:ext uri="{BB962C8B-B14F-4D97-AF65-F5344CB8AC3E}">
        <p14:creationId xmlns:p14="http://schemas.microsoft.com/office/powerpoint/2010/main" val="3899380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5DF7F246-F9EB-4C30-A5D4-255FD8A6474F}"/>
              </a:ext>
            </a:extLst>
          </p:cNvPr>
          <p:cNvSpPr>
            <a:spLocks noGrp="1"/>
          </p:cNvSpPr>
          <p:nvPr>
            <p:ph type="hdr" sz="quarter"/>
          </p:nvPr>
        </p:nvSpPr>
        <p:spPr>
          <a:xfrm>
            <a:off x="0" y="0"/>
            <a:ext cx="2971800" cy="485775"/>
          </a:xfrm>
          <a:prstGeom prst="rect">
            <a:avLst/>
          </a:prstGeom>
        </p:spPr>
        <p:txBody>
          <a:bodyPr vert="horz" lIns="91440" tIns="45720" rIns="91440" bIns="45720" rtlCol="0"/>
          <a:lstStyle>
            <a:lvl1pPr algn="l" eaLnBrk="1" hangingPunct="1">
              <a:defRPr sz="1200">
                <a:cs typeface="Arial" charset="0"/>
              </a:defRPr>
            </a:lvl1pPr>
          </a:lstStyle>
          <a:p>
            <a:pPr>
              <a:defRPr/>
            </a:pPr>
            <a:endParaRPr lang="pl-PL"/>
          </a:p>
        </p:txBody>
      </p:sp>
      <p:sp>
        <p:nvSpPr>
          <p:cNvPr id="3" name="Symbol zastępczy daty 2">
            <a:extLst>
              <a:ext uri="{FF2B5EF4-FFF2-40B4-BE49-F238E27FC236}">
                <a16:creationId xmlns:a16="http://schemas.microsoft.com/office/drawing/2014/main" id="{B4D3A418-2EB5-47A6-A0A7-AC42867CE86D}"/>
              </a:ext>
            </a:extLst>
          </p:cNvPr>
          <p:cNvSpPr>
            <a:spLocks noGrp="1"/>
          </p:cNvSpPr>
          <p:nvPr>
            <p:ph type="dt" idx="1"/>
          </p:nvPr>
        </p:nvSpPr>
        <p:spPr>
          <a:xfrm>
            <a:off x="3884613" y="0"/>
            <a:ext cx="2971800" cy="485775"/>
          </a:xfrm>
          <a:prstGeom prst="rect">
            <a:avLst/>
          </a:prstGeom>
        </p:spPr>
        <p:txBody>
          <a:bodyPr vert="horz" lIns="91440" tIns="45720" rIns="91440" bIns="45720" rtlCol="0"/>
          <a:lstStyle>
            <a:lvl1pPr algn="r" eaLnBrk="1" hangingPunct="1">
              <a:defRPr sz="1200">
                <a:cs typeface="Arial" charset="0"/>
              </a:defRPr>
            </a:lvl1pPr>
          </a:lstStyle>
          <a:p>
            <a:pPr>
              <a:defRPr/>
            </a:pPr>
            <a:fld id="{3DCF40A1-AE77-4996-BB22-C08CD55DFE8D}" type="datetimeFigureOut">
              <a:rPr lang="pl-PL"/>
              <a:pPr>
                <a:defRPr/>
              </a:pPr>
              <a:t>19.10.2020</a:t>
            </a:fld>
            <a:endParaRPr lang="pl-PL"/>
          </a:p>
        </p:txBody>
      </p:sp>
      <p:sp>
        <p:nvSpPr>
          <p:cNvPr id="4" name="Symbol zastępczy obrazu slajdu 3">
            <a:extLst>
              <a:ext uri="{FF2B5EF4-FFF2-40B4-BE49-F238E27FC236}">
                <a16:creationId xmlns:a16="http://schemas.microsoft.com/office/drawing/2014/main" id="{076F7A14-5567-45DC-BE45-2B43B13F012B}"/>
              </a:ext>
            </a:extLst>
          </p:cNvPr>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a:extLst>
              <a:ext uri="{FF2B5EF4-FFF2-40B4-BE49-F238E27FC236}">
                <a16:creationId xmlns:a16="http://schemas.microsoft.com/office/drawing/2014/main" id="{2BBB205B-BBF5-4F41-A994-E9F4D0416C89}"/>
              </a:ext>
            </a:extLst>
          </p:cNvPr>
          <p:cNvSpPr>
            <a:spLocks noGrp="1"/>
          </p:cNvSpPr>
          <p:nvPr>
            <p:ph type="body" sz="quarter" idx="3"/>
          </p:nvPr>
        </p:nvSpPr>
        <p:spPr>
          <a:xfrm>
            <a:off x="685800" y="4613275"/>
            <a:ext cx="5486400" cy="4368800"/>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956CF173-3D42-4FD5-AC1C-3EEE61C79B2E}"/>
              </a:ext>
            </a:extLst>
          </p:cNvPr>
          <p:cNvSpPr>
            <a:spLocks noGrp="1"/>
          </p:cNvSpPr>
          <p:nvPr>
            <p:ph type="ftr" sz="quarter" idx="4"/>
          </p:nvPr>
        </p:nvSpPr>
        <p:spPr>
          <a:xfrm>
            <a:off x="0" y="9223375"/>
            <a:ext cx="2971800" cy="485775"/>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pl-PL"/>
          </a:p>
        </p:txBody>
      </p:sp>
      <p:sp>
        <p:nvSpPr>
          <p:cNvPr id="7" name="Symbol zastępczy numeru slajdu 6">
            <a:extLst>
              <a:ext uri="{FF2B5EF4-FFF2-40B4-BE49-F238E27FC236}">
                <a16:creationId xmlns:a16="http://schemas.microsoft.com/office/drawing/2014/main" id="{34366D01-EF72-49CC-B3BE-B91E525D6656}"/>
              </a:ext>
            </a:extLst>
          </p:cNvPr>
          <p:cNvSpPr>
            <a:spLocks noGrp="1"/>
          </p:cNvSpPr>
          <p:nvPr>
            <p:ph type="sldNum" sz="quarter" idx="5"/>
          </p:nvPr>
        </p:nvSpPr>
        <p:spPr>
          <a:xfrm>
            <a:off x="3884613" y="9223375"/>
            <a:ext cx="2971800" cy="4857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598A0-A84D-48E6-97BD-5ABC529B8771}" type="slidenum">
              <a:rPr lang="pl-PL" altLang="pl-PL"/>
              <a:pPr>
                <a:defRPr/>
              </a:pPr>
              <a:t>‹#›</a:t>
            </a:fld>
            <a:endParaRPr lang="pl-PL" altLang="pl-PL"/>
          </a:p>
        </p:txBody>
      </p:sp>
    </p:spTree>
    <p:extLst>
      <p:ext uri="{BB962C8B-B14F-4D97-AF65-F5344CB8AC3E}">
        <p14:creationId xmlns:p14="http://schemas.microsoft.com/office/powerpoint/2010/main" val="3826092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2</a:t>
            </a:fld>
            <a:endParaRPr lang="pl-PL" altLang="pl-PL"/>
          </a:p>
        </p:txBody>
      </p:sp>
    </p:spTree>
    <p:extLst>
      <p:ext uri="{BB962C8B-B14F-4D97-AF65-F5344CB8AC3E}">
        <p14:creationId xmlns:p14="http://schemas.microsoft.com/office/powerpoint/2010/main" val="3916715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11</a:t>
            </a:fld>
            <a:endParaRPr lang="pl-PL" altLang="pl-PL"/>
          </a:p>
        </p:txBody>
      </p:sp>
    </p:spTree>
    <p:extLst>
      <p:ext uri="{BB962C8B-B14F-4D97-AF65-F5344CB8AC3E}">
        <p14:creationId xmlns:p14="http://schemas.microsoft.com/office/powerpoint/2010/main" val="153569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3</a:t>
            </a:fld>
            <a:endParaRPr lang="pl-PL" altLang="pl-PL"/>
          </a:p>
        </p:txBody>
      </p:sp>
    </p:spTree>
    <p:extLst>
      <p:ext uri="{BB962C8B-B14F-4D97-AF65-F5344CB8AC3E}">
        <p14:creationId xmlns:p14="http://schemas.microsoft.com/office/powerpoint/2010/main" val="408712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4</a:t>
            </a:fld>
            <a:endParaRPr lang="pl-PL" altLang="pl-PL"/>
          </a:p>
        </p:txBody>
      </p:sp>
    </p:spTree>
    <p:extLst>
      <p:ext uri="{BB962C8B-B14F-4D97-AF65-F5344CB8AC3E}">
        <p14:creationId xmlns:p14="http://schemas.microsoft.com/office/powerpoint/2010/main" val="343127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5</a:t>
            </a:fld>
            <a:endParaRPr lang="pl-PL" altLang="pl-PL"/>
          </a:p>
        </p:txBody>
      </p:sp>
    </p:spTree>
    <p:extLst>
      <p:ext uri="{BB962C8B-B14F-4D97-AF65-F5344CB8AC3E}">
        <p14:creationId xmlns:p14="http://schemas.microsoft.com/office/powerpoint/2010/main" val="4224749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6</a:t>
            </a:fld>
            <a:endParaRPr lang="pl-PL" altLang="pl-PL"/>
          </a:p>
        </p:txBody>
      </p:sp>
    </p:spTree>
    <p:extLst>
      <p:ext uri="{BB962C8B-B14F-4D97-AF65-F5344CB8AC3E}">
        <p14:creationId xmlns:p14="http://schemas.microsoft.com/office/powerpoint/2010/main" val="3443622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7</a:t>
            </a:fld>
            <a:endParaRPr lang="pl-PL" altLang="pl-PL"/>
          </a:p>
        </p:txBody>
      </p:sp>
    </p:spTree>
    <p:extLst>
      <p:ext uri="{BB962C8B-B14F-4D97-AF65-F5344CB8AC3E}">
        <p14:creationId xmlns:p14="http://schemas.microsoft.com/office/powerpoint/2010/main" val="290115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8</a:t>
            </a:fld>
            <a:endParaRPr lang="pl-PL" altLang="pl-PL"/>
          </a:p>
        </p:txBody>
      </p:sp>
    </p:spTree>
    <p:extLst>
      <p:ext uri="{BB962C8B-B14F-4D97-AF65-F5344CB8AC3E}">
        <p14:creationId xmlns:p14="http://schemas.microsoft.com/office/powerpoint/2010/main" val="428968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9</a:t>
            </a:fld>
            <a:endParaRPr lang="pl-PL" altLang="pl-PL"/>
          </a:p>
        </p:txBody>
      </p:sp>
    </p:spTree>
    <p:extLst>
      <p:ext uri="{BB962C8B-B14F-4D97-AF65-F5344CB8AC3E}">
        <p14:creationId xmlns:p14="http://schemas.microsoft.com/office/powerpoint/2010/main" val="1664970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EB5598A0-A84D-48E6-97BD-5ABC529B8771}" type="slidenum">
              <a:rPr lang="pl-PL" altLang="pl-PL" smtClean="0"/>
              <a:pPr>
                <a:defRPr/>
              </a:pPr>
              <a:t>10</a:t>
            </a:fld>
            <a:endParaRPr lang="pl-PL" altLang="pl-PL"/>
          </a:p>
        </p:txBody>
      </p:sp>
    </p:spTree>
    <p:extLst>
      <p:ext uri="{BB962C8B-B14F-4D97-AF65-F5344CB8AC3E}">
        <p14:creationId xmlns:p14="http://schemas.microsoft.com/office/powerpoint/2010/main" val="51907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288" y="2155037"/>
            <a:ext cx="8140159" cy="792088"/>
          </a:xfrm>
          <a:prstGeom prst="rect">
            <a:avLst/>
          </a:prstGeom>
        </p:spPr>
        <p:txBody>
          <a:bodyPr/>
          <a:lstStyle>
            <a:lvl1pPr algn="l">
              <a:defRPr sz="2800" b="1" baseline="0"/>
            </a:lvl1pPr>
          </a:lstStyle>
          <a:p>
            <a:r>
              <a:rPr lang="pl-PL" dirty="0" err="1"/>
              <a:t>Title</a:t>
            </a:r>
            <a:r>
              <a:rPr lang="pl-PL" dirty="0"/>
              <a:t> of the </a:t>
            </a:r>
            <a:r>
              <a:rPr lang="pl-PL" dirty="0" err="1"/>
              <a:t>presentation</a:t>
            </a:r>
            <a:endParaRPr lang="pl-PL" dirty="0"/>
          </a:p>
        </p:txBody>
      </p:sp>
      <p:sp>
        <p:nvSpPr>
          <p:cNvPr id="3" name="Subtitle 2"/>
          <p:cNvSpPr>
            <a:spLocks noGrp="1"/>
          </p:cNvSpPr>
          <p:nvPr>
            <p:ph type="subTitle" idx="1" hasCustomPrompt="1"/>
          </p:nvPr>
        </p:nvSpPr>
        <p:spPr>
          <a:xfrm>
            <a:off x="470527" y="3645024"/>
            <a:ext cx="8145756" cy="432048"/>
          </a:xfrm>
          <a:prstGeom prst="rect">
            <a:avLst/>
          </a:prstGeom>
        </p:spPr>
        <p:txBody>
          <a:bodyPr/>
          <a:lstStyle>
            <a:lvl1pPr marL="0" indent="0" algn="l">
              <a:buNone/>
              <a:defRPr sz="2200"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Author / </a:t>
            </a:r>
            <a:r>
              <a:rPr lang="pl-PL" dirty="0" err="1"/>
              <a:t>authors</a:t>
            </a:r>
            <a:endParaRPr lang="pl-PL" dirty="0"/>
          </a:p>
        </p:txBody>
      </p:sp>
      <p:sp>
        <p:nvSpPr>
          <p:cNvPr id="22" name="Symbol zastępczy tekstu 21"/>
          <p:cNvSpPr>
            <a:spLocks noGrp="1"/>
          </p:cNvSpPr>
          <p:nvPr>
            <p:ph type="body" sz="quarter" idx="10" hasCustomPrompt="1"/>
          </p:nvPr>
        </p:nvSpPr>
        <p:spPr>
          <a:xfrm>
            <a:off x="472735" y="4047976"/>
            <a:ext cx="8185629" cy="360040"/>
          </a:xfrm>
          <a:prstGeom prst="rect">
            <a:avLst/>
          </a:prstGeom>
        </p:spPr>
        <p:txBody>
          <a:bodyPr/>
          <a:lstStyle>
            <a:lvl1pPr marL="0" indent="0" algn="l">
              <a:buNone/>
              <a:defRPr sz="2200" baseline="0">
                <a:solidFill>
                  <a:schemeClr val="tx1">
                    <a:lumMod val="75000"/>
                    <a:lumOff val="25000"/>
                  </a:schemeClr>
                </a:solidFill>
              </a:defRPr>
            </a:lvl1pPr>
          </a:lstStyle>
          <a:p>
            <a:pPr lvl="0"/>
            <a:r>
              <a:rPr lang="pl-PL" dirty="0" err="1"/>
              <a:t>Institution</a:t>
            </a:r>
            <a:endParaRPr lang="pl-PL" dirty="0"/>
          </a:p>
        </p:txBody>
      </p:sp>
      <p:sp>
        <p:nvSpPr>
          <p:cNvPr id="35" name="Symbol zastępczy tekstu 21"/>
          <p:cNvSpPr>
            <a:spLocks noGrp="1"/>
          </p:cNvSpPr>
          <p:nvPr>
            <p:ph type="body" sz="quarter" idx="11" hasCustomPrompt="1"/>
          </p:nvPr>
        </p:nvSpPr>
        <p:spPr>
          <a:xfrm>
            <a:off x="470527" y="4653136"/>
            <a:ext cx="8185629" cy="360040"/>
          </a:xfrm>
          <a:prstGeom prst="rect">
            <a:avLst/>
          </a:prstGeom>
        </p:spPr>
        <p:txBody>
          <a:bodyPr/>
          <a:lstStyle>
            <a:lvl1pPr marL="0" indent="0" algn="l">
              <a:buNone/>
              <a:defRPr sz="2200" baseline="0">
                <a:solidFill>
                  <a:schemeClr val="tx1">
                    <a:lumMod val="75000"/>
                    <a:lumOff val="25000"/>
                  </a:schemeClr>
                </a:solidFill>
              </a:defRPr>
            </a:lvl1pPr>
          </a:lstStyle>
          <a:p>
            <a:pPr lvl="0"/>
            <a:r>
              <a:rPr lang="pl-PL" dirty="0" err="1"/>
              <a:t>Date</a:t>
            </a:r>
            <a:r>
              <a:rPr lang="pl-PL" dirty="0"/>
              <a:t> of </a:t>
            </a:r>
            <a:r>
              <a:rPr lang="pl-PL" dirty="0" err="1"/>
              <a:t>presentation</a:t>
            </a:r>
            <a:endParaRPr lang="pl-PL" dirty="0"/>
          </a:p>
        </p:txBody>
      </p:sp>
    </p:spTree>
    <p:extLst>
      <p:ext uri="{BB962C8B-B14F-4D97-AF65-F5344CB8AC3E}">
        <p14:creationId xmlns:p14="http://schemas.microsoft.com/office/powerpoint/2010/main" val="417800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24744"/>
            <a:ext cx="8229600" cy="401516"/>
          </a:xfrm>
          <a:prstGeom prst="rect">
            <a:avLst/>
          </a:prstGeom>
        </p:spPr>
        <p:txBody>
          <a:bodyPr/>
          <a:lstStyle>
            <a:lvl1pPr algn="l">
              <a:defRPr sz="2400" b="1"/>
            </a:lvl1pPr>
          </a:lstStyle>
          <a:p>
            <a:r>
              <a:rPr lang="pl-PL" dirty="0"/>
              <a:t>Agenda</a:t>
            </a:r>
          </a:p>
        </p:txBody>
      </p:sp>
      <p:sp>
        <p:nvSpPr>
          <p:cNvPr id="3" name="Content Placeholder 2"/>
          <p:cNvSpPr>
            <a:spLocks noGrp="1"/>
          </p:cNvSpPr>
          <p:nvPr>
            <p:ph idx="1" hasCustomPrompt="1"/>
          </p:nvPr>
        </p:nvSpPr>
        <p:spPr>
          <a:xfrm>
            <a:off x="457200" y="1916832"/>
            <a:ext cx="8229600" cy="4209331"/>
          </a:xfrm>
          <a:prstGeom prst="rect">
            <a:avLst/>
          </a:prstGeom>
        </p:spPr>
        <p:txBody>
          <a:bodyPr/>
          <a:lstStyle>
            <a:lvl1pPr marL="571500" indent="-571500">
              <a:buFont typeface="+mj-lt"/>
              <a:buAutoNum type="romanUcPeriod"/>
              <a:defRPr sz="2400"/>
            </a:lvl1pPr>
            <a:lvl2pPr marL="742950" indent="-285750">
              <a:buFont typeface="Arial" panose="020B0604020202020204" pitchFamily="34" charset="0"/>
              <a:buChar char="•"/>
              <a:defRPr sz="1800"/>
            </a:lvl2pPr>
            <a:lvl3pPr>
              <a:defRPr sz="2000"/>
            </a:lvl3pPr>
            <a:lvl4pPr>
              <a:defRPr sz="1800"/>
            </a:lvl4pPr>
            <a:lvl5pPr>
              <a:defRPr sz="1800"/>
            </a:lvl5pPr>
          </a:lstStyle>
          <a:p>
            <a:pPr lvl="0"/>
            <a:r>
              <a:rPr lang="pl-PL" dirty="0" err="1"/>
              <a:t>Introduction</a:t>
            </a:r>
            <a:endParaRPr lang="pl-PL" dirty="0"/>
          </a:p>
          <a:p>
            <a:pPr lvl="0"/>
            <a:r>
              <a:rPr lang="pl-PL" dirty="0" err="1"/>
              <a:t>Chapter</a:t>
            </a:r>
            <a:r>
              <a:rPr lang="pl-PL" dirty="0"/>
              <a:t> </a:t>
            </a:r>
            <a:r>
              <a:rPr lang="pl-PL" dirty="0" err="1"/>
              <a:t>name</a:t>
            </a:r>
            <a:endParaRPr lang="pl-PL" dirty="0"/>
          </a:p>
          <a:p>
            <a:pPr lvl="0"/>
            <a:r>
              <a:rPr lang="pl-PL" dirty="0" err="1"/>
              <a:t>Chapter</a:t>
            </a:r>
            <a:r>
              <a:rPr lang="pl-PL" dirty="0"/>
              <a:t> </a:t>
            </a:r>
            <a:r>
              <a:rPr lang="pl-PL" dirty="0" err="1"/>
              <a:t>name</a:t>
            </a:r>
            <a:endParaRPr lang="pl-PL" dirty="0"/>
          </a:p>
          <a:p>
            <a:pPr lvl="0"/>
            <a:r>
              <a:rPr lang="pl-PL" dirty="0" err="1"/>
              <a:t>Chapter</a:t>
            </a:r>
            <a:r>
              <a:rPr lang="pl-PL" dirty="0"/>
              <a:t> </a:t>
            </a:r>
            <a:r>
              <a:rPr lang="pl-PL" dirty="0" err="1"/>
              <a:t>name</a:t>
            </a:r>
            <a:endParaRPr lang="pl-PL" dirty="0"/>
          </a:p>
          <a:p>
            <a:pPr lvl="0"/>
            <a:r>
              <a:rPr lang="pl-PL" dirty="0" err="1"/>
              <a:t>Summary</a:t>
            </a:r>
            <a:endParaRPr lang="pl-PL" dirty="0"/>
          </a:p>
          <a:p>
            <a:pPr lvl="0"/>
            <a:r>
              <a:rPr lang="pl-PL" dirty="0" err="1"/>
              <a:t>Conclusions</a:t>
            </a:r>
            <a:endParaRPr lang="pl-PL" dirty="0"/>
          </a:p>
          <a:p>
            <a:pPr lvl="0"/>
            <a:endParaRPr lang="pl-PL" dirty="0"/>
          </a:p>
        </p:txBody>
      </p:sp>
      <p:sp>
        <p:nvSpPr>
          <p:cNvPr id="24" name="pole tekstowe 23"/>
          <p:cNvSpPr txBox="1"/>
          <p:nvPr userDrawn="1"/>
        </p:nvSpPr>
        <p:spPr>
          <a:xfrm>
            <a:off x="395536" y="6519547"/>
            <a:ext cx="1883668" cy="307777"/>
          </a:xfrm>
          <a:prstGeom prst="rect">
            <a:avLst/>
          </a:prstGeom>
          <a:noFill/>
        </p:spPr>
        <p:txBody>
          <a:bodyPr wrap="square" rtlCol="0">
            <a:spAutoFit/>
          </a:bodyPr>
          <a:lstStyle/>
          <a:p>
            <a:r>
              <a:rPr lang="pl-PL" sz="1400" dirty="0"/>
              <a:t>17-18</a:t>
            </a:r>
            <a:r>
              <a:rPr lang="pl-PL" sz="1400" baseline="30000" dirty="0"/>
              <a:t>th</a:t>
            </a:r>
            <a:r>
              <a:rPr lang="pl-PL" sz="1400" dirty="0"/>
              <a:t> of </a:t>
            </a:r>
            <a:r>
              <a:rPr lang="pl-PL" sz="1400" dirty="0" err="1"/>
              <a:t>April</a:t>
            </a:r>
            <a:r>
              <a:rPr lang="pl-PL" sz="1400" dirty="0"/>
              <a:t> 2018</a:t>
            </a:r>
          </a:p>
        </p:txBody>
      </p:sp>
      <p:sp>
        <p:nvSpPr>
          <p:cNvPr id="25" name="Slide Number Placeholder 5">
            <a:extLst>
              <a:ext uri="{FF2B5EF4-FFF2-40B4-BE49-F238E27FC236}">
                <a16:creationId xmlns:a16="http://schemas.microsoft.com/office/drawing/2014/main" id="{97D3F04E-5CC7-4DA4-94D2-B7EFF4BD8182}"/>
              </a:ext>
            </a:extLst>
          </p:cNvPr>
          <p:cNvSpPr>
            <a:spLocks noGrp="1"/>
          </p:cNvSpPr>
          <p:nvPr>
            <p:ph type="sldNum" sz="quarter" idx="4"/>
          </p:nvPr>
        </p:nvSpPr>
        <p:spPr>
          <a:xfrm>
            <a:off x="6515100" y="6525344"/>
            <a:ext cx="2133600" cy="297467"/>
          </a:xfrm>
          <a:prstGeom prst="rect">
            <a:avLst/>
          </a:prstGeom>
        </p:spPr>
        <p:txBody>
          <a:bodyPr/>
          <a:lstStyle>
            <a:lvl1pPr>
              <a:defRPr sz="1400">
                <a:solidFill>
                  <a:schemeClr val="tx1">
                    <a:lumMod val="75000"/>
                    <a:lumOff val="25000"/>
                  </a:schemeClr>
                </a:solidFill>
              </a:defRPr>
            </a:lvl1pPr>
          </a:lstStyle>
          <a:p>
            <a:pPr algn="r">
              <a:defRPr/>
            </a:pPr>
            <a:fld id="{9AC15838-3CEE-42BC-9BB2-A054A9C27782}" type="slidenum">
              <a:rPr lang="pl-PL" altLang="pl-PL" smtClean="0"/>
              <a:pPr algn="r">
                <a:defRPr/>
              </a:pPr>
              <a:t>‹#›</a:t>
            </a:fld>
            <a:endParaRPr lang="pl-PL" altLang="pl-PL" dirty="0"/>
          </a:p>
        </p:txBody>
      </p:sp>
    </p:spTree>
    <p:extLst>
      <p:ext uri="{BB962C8B-B14F-4D97-AF65-F5344CB8AC3E}">
        <p14:creationId xmlns:p14="http://schemas.microsoft.com/office/powerpoint/2010/main" val="286949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400" y="1124744"/>
            <a:ext cx="8229600" cy="401516"/>
          </a:xfrm>
          <a:prstGeom prst="rect">
            <a:avLst/>
          </a:prstGeom>
        </p:spPr>
        <p:txBody>
          <a:bodyPr/>
          <a:lstStyle>
            <a:lvl1pPr marL="571500" indent="-571500" algn="l">
              <a:buFont typeface="+mj-lt"/>
              <a:buAutoNum type="romanUcPeriod"/>
              <a:defRPr sz="2400" b="1"/>
            </a:lvl1pPr>
          </a:lstStyle>
          <a:p>
            <a:r>
              <a:rPr lang="pl-PL" dirty="0" err="1"/>
              <a:t>Title</a:t>
            </a:r>
            <a:r>
              <a:rPr lang="pl-PL" dirty="0"/>
              <a:t> of the </a:t>
            </a:r>
            <a:r>
              <a:rPr lang="pl-PL" dirty="0" err="1"/>
              <a:t>first</a:t>
            </a:r>
            <a:r>
              <a:rPr lang="pl-PL" dirty="0"/>
              <a:t> </a:t>
            </a:r>
            <a:r>
              <a:rPr lang="pl-PL" dirty="0" err="1"/>
              <a:t>chapter</a:t>
            </a:r>
            <a:endParaRPr lang="pl-PL" dirty="0"/>
          </a:p>
        </p:txBody>
      </p:sp>
      <p:sp>
        <p:nvSpPr>
          <p:cNvPr id="3" name="Content Placeholder 2"/>
          <p:cNvSpPr>
            <a:spLocks noGrp="1"/>
          </p:cNvSpPr>
          <p:nvPr>
            <p:ph idx="1" hasCustomPrompt="1"/>
          </p:nvPr>
        </p:nvSpPr>
        <p:spPr>
          <a:xfrm>
            <a:off x="457200" y="2122168"/>
            <a:ext cx="8229600" cy="3971127"/>
          </a:xfrm>
          <a:prstGeom prst="rect">
            <a:avLst/>
          </a:prstGeom>
        </p:spPr>
        <p:txBody>
          <a:bodyPr/>
          <a:lstStyle>
            <a:lvl1pPr marL="0" indent="0">
              <a:buFont typeface="+mj-lt"/>
              <a:buNone/>
              <a:defRPr sz="1800" baseline="0"/>
            </a:lvl1pPr>
            <a:lvl2pPr marL="742950" indent="-285750">
              <a:buFont typeface="Arial" panose="020B0604020202020204" pitchFamily="34" charset="0"/>
              <a:buChar char="•"/>
              <a:defRPr sz="1800"/>
            </a:lvl2pPr>
            <a:lvl3pPr>
              <a:defRPr sz="2000"/>
            </a:lvl3pPr>
            <a:lvl4pPr>
              <a:defRPr sz="1800"/>
            </a:lvl4pPr>
            <a:lvl5pPr>
              <a:defRPr sz="1800"/>
            </a:lvl5pPr>
          </a:lstStyle>
          <a:p>
            <a:pPr lvl="0"/>
            <a:r>
              <a:rPr lang="pl-PL" dirty="0" err="1"/>
              <a:t>Slide</a:t>
            </a:r>
            <a:r>
              <a:rPr lang="pl-PL" dirty="0"/>
              <a:t> </a:t>
            </a:r>
            <a:r>
              <a:rPr lang="pl-PL" dirty="0" err="1"/>
              <a:t>content</a:t>
            </a:r>
            <a:r>
              <a:rPr lang="pl-PL" dirty="0"/>
              <a:t>.</a:t>
            </a:r>
          </a:p>
          <a:p>
            <a:pPr lvl="0"/>
            <a:endParaRPr lang="pl-PL" dirty="0"/>
          </a:p>
        </p:txBody>
      </p:sp>
      <p:sp>
        <p:nvSpPr>
          <p:cNvPr id="23" name="Slide Number Placeholder 5">
            <a:extLst>
              <a:ext uri="{FF2B5EF4-FFF2-40B4-BE49-F238E27FC236}">
                <a16:creationId xmlns:a16="http://schemas.microsoft.com/office/drawing/2014/main" id="{97D3F04E-5CC7-4DA4-94D2-B7EFF4BD8182}"/>
              </a:ext>
            </a:extLst>
          </p:cNvPr>
          <p:cNvSpPr>
            <a:spLocks noGrp="1"/>
          </p:cNvSpPr>
          <p:nvPr>
            <p:ph type="sldNum" sz="quarter" idx="4"/>
          </p:nvPr>
        </p:nvSpPr>
        <p:spPr>
          <a:xfrm>
            <a:off x="6515100" y="6525344"/>
            <a:ext cx="2133600" cy="297467"/>
          </a:xfrm>
          <a:prstGeom prst="rect">
            <a:avLst/>
          </a:prstGeom>
        </p:spPr>
        <p:txBody>
          <a:bodyPr/>
          <a:lstStyle>
            <a:lvl1pPr>
              <a:defRPr sz="1400">
                <a:solidFill>
                  <a:schemeClr val="tx1">
                    <a:lumMod val="75000"/>
                    <a:lumOff val="25000"/>
                  </a:schemeClr>
                </a:solidFill>
              </a:defRPr>
            </a:lvl1pPr>
          </a:lstStyle>
          <a:p>
            <a:pPr algn="r">
              <a:defRPr/>
            </a:pPr>
            <a:fld id="{9AC15838-3CEE-42BC-9BB2-A054A9C27782}" type="slidenum">
              <a:rPr lang="pl-PL" altLang="pl-PL" smtClean="0"/>
              <a:pPr algn="r">
                <a:defRPr/>
              </a:pPr>
              <a:t>‹#›</a:t>
            </a:fld>
            <a:endParaRPr lang="pl-PL" altLang="pl-PL" dirty="0"/>
          </a:p>
        </p:txBody>
      </p:sp>
      <p:sp>
        <p:nvSpPr>
          <p:cNvPr id="5" name="Symbol zastępczy tekstu 4"/>
          <p:cNvSpPr>
            <a:spLocks noGrp="1"/>
          </p:cNvSpPr>
          <p:nvPr>
            <p:ph type="body" sz="quarter" idx="10" hasCustomPrompt="1"/>
          </p:nvPr>
        </p:nvSpPr>
        <p:spPr>
          <a:xfrm>
            <a:off x="1043608" y="1504628"/>
            <a:ext cx="7650005" cy="288925"/>
          </a:xfrm>
          <a:prstGeom prst="rect">
            <a:avLst/>
          </a:prstGeom>
        </p:spPr>
        <p:txBody>
          <a:bodyPr/>
          <a:lstStyle>
            <a:lvl1pPr marL="0" indent="0">
              <a:buNone/>
              <a:defRPr sz="2400">
                <a:solidFill>
                  <a:schemeClr val="bg1">
                    <a:lumMod val="50000"/>
                  </a:schemeClr>
                </a:solidFill>
              </a:defRPr>
            </a:lvl1pPr>
          </a:lstStyle>
          <a:p>
            <a:pPr lvl="0"/>
            <a:r>
              <a:rPr lang="pl-PL" dirty="0" err="1"/>
              <a:t>Slide</a:t>
            </a:r>
            <a:r>
              <a:rPr lang="pl-PL" dirty="0"/>
              <a:t> </a:t>
            </a:r>
            <a:r>
              <a:rPr lang="pl-PL" dirty="0" err="1"/>
              <a:t>name</a:t>
            </a:r>
            <a:endParaRPr lang="pl-PL" dirty="0"/>
          </a:p>
        </p:txBody>
      </p:sp>
      <p:sp>
        <p:nvSpPr>
          <p:cNvPr id="14" name="pole tekstowe 13"/>
          <p:cNvSpPr txBox="1"/>
          <p:nvPr userDrawn="1"/>
        </p:nvSpPr>
        <p:spPr>
          <a:xfrm>
            <a:off x="395536" y="6519547"/>
            <a:ext cx="1883668" cy="307777"/>
          </a:xfrm>
          <a:prstGeom prst="rect">
            <a:avLst/>
          </a:prstGeom>
          <a:noFill/>
        </p:spPr>
        <p:txBody>
          <a:bodyPr wrap="square" rtlCol="0">
            <a:spAutoFit/>
          </a:bodyPr>
          <a:lstStyle/>
          <a:p>
            <a:r>
              <a:rPr lang="pl-PL" sz="1400" dirty="0"/>
              <a:t>17-18</a:t>
            </a:r>
            <a:r>
              <a:rPr lang="pl-PL" sz="1400" baseline="30000" dirty="0"/>
              <a:t>th</a:t>
            </a:r>
            <a:r>
              <a:rPr lang="pl-PL" sz="1400" dirty="0"/>
              <a:t> of </a:t>
            </a:r>
            <a:r>
              <a:rPr lang="pl-PL" sz="1400" dirty="0" err="1"/>
              <a:t>April</a:t>
            </a:r>
            <a:r>
              <a:rPr lang="pl-PL" sz="1400" dirty="0"/>
              <a:t> 2018</a:t>
            </a:r>
          </a:p>
        </p:txBody>
      </p:sp>
    </p:spTree>
    <p:extLst>
      <p:ext uri="{BB962C8B-B14F-4D97-AF65-F5344CB8AC3E}">
        <p14:creationId xmlns:p14="http://schemas.microsoft.com/office/powerpoint/2010/main" val="165578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ibliograph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5124" y="1196752"/>
            <a:ext cx="7772400" cy="646948"/>
          </a:xfrm>
          <a:prstGeom prst="rect">
            <a:avLst/>
          </a:prstGeom>
        </p:spPr>
        <p:txBody>
          <a:bodyPr anchor="t" anchorCtr="0"/>
          <a:lstStyle>
            <a:lvl1pPr marL="0" indent="0">
              <a:lnSpc>
                <a:spcPct val="80000"/>
              </a:lnSpc>
              <a:buNone/>
              <a:defRPr sz="2400" b="1"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err="1"/>
              <a:t>Title</a:t>
            </a:r>
            <a:r>
              <a:rPr lang="pl-PL" dirty="0"/>
              <a:t> of the </a:t>
            </a:r>
            <a:r>
              <a:rPr lang="pl-PL" dirty="0" err="1"/>
              <a:t>presentation</a:t>
            </a:r>
            <a:endParaRPr lang="en-US" dirty="0"/>
          </a:p>
        </p:txBody>
      </p:sp>
      <p:sp>
        <p:nvSpPr>
          <p:cNvPr id="11" name="Symbol zastępczy tekstu 10"/>
          <p:cNvSpPr>
            <a:spLocks noGrp="1"/>
          </p:cNvSpPr>
          <p:nvPr>
            <p:ph type="body" sz="quarter" idx="13" hasCustomPrompt="1"/>
          </p:nvPr>
        </p:nvSpPr>
        <p:spPr>
          <a:xfrm>
            <a:off x="485630" y="1844824"/>
            <a:ext cx="7771894" cy="431800"/>
          </a:xfrm>
          <a:prstGeom prst="rect">
            <a:avLst/>
          </a:prstGeom>
        </p:spPr>
        <p:txBody>
          <a:bodyPr/>
          <a:lstStyle>
            <a:lvl1pPr marL="0" indent="0">
              <a:buNone/>
              <a:defRPr sz="2000" baseline="0">
                <a:solidFill>
                  <a:srgbClr val="898989"/>
                </a:solidFill>
              </a:defRPr>
            </a:lvl1pPr>
            <a:lvl2pPr>
              <a:defRPr sz="2400"/>
            </a:lvl2pPr>
            <a:lvl3pPr>
              <a:defRPr sz="2000"/>
            </a:lvl3pPr>
            <a:lvl4pPr>
              <a:defRPr sz="1800"/>
            </a:lvl4pPr>
            <a:lvl5pPr>
              <a:defRPr sz="1800"/>
            </a:lvl5pPr>
          </a:lstStyle>
          <a:p>
            <a:pPr lvl="0"/>
            <a:r>
              <a:rPr lang="pl-PL" dirty="0"/>
              <a:t>Author / </a:t>
            </a:r>
            <a:r>
              <a:rPr lang="pl-PL" dirty="0" err="1"/>
              <a:t>authors</a:t>
            </a:r>
            <a:endParaRPr lang="pl-PL" dirty="0"/>
          </a:p>
        </p:txBody>
      </p:sp>
      <p:sp>
        <p:nvSpPr>
          <p:cNvPr id="12" name="Symbol zastępczy tekstu 10"/>
          <p:cNvSpPr>
            <a:spLocks noGrp="1"/>
          </p:cNvSpPr>
          <p:nvPr>
            <p:ph type="body" sz="quarter" idx="14" hasCustomPrompt="1"/>
          </p:nvPr>
        </p:nvSpPr>
        <p:spPr>
          <a:xfrm>
            <a:off x="485630" y="2193940"/>
            <a:ext cx="7771894" cy="370964"/>
          </a:xfrm>
          <a:prstGeom prst="rect">
            <a:avLst/>
          </a:prstGeom>
        </p:spPr>
        <p:txBody>
          <a:bodyPr/>
          <a:lstStyle>
            <a:lvl1pPr marL="0" indent="0">
              <a:buNone/>
              <a:defRPr sz="2000" baseline="0">
                <a:solidFill>
                  <a:srgbClr val="898989"/>
                </a:solidFill>
              </a:defRPr>
            </a:lvl1pPr>
            <a:lvl2pPr>
              <a:defRPr sz="2400"/>
            </a:lvl2pPr>
            <a:lvl3pPr>
              <a:defRPr sz="2000"/>
            </a:lvl3pPr>
            <a:lvl4pPr>
              <a:defRPr sz="1800"/>
            </a:lvl4pPr>
            <a:lvl5pPr>
              <a:defRPr sz="1800"/>
            </a:lvl5pPr>
          </a:lstStyle>
          <a:p>
            <a:pPr lvl="0"/>
            <a:r>
              <a:rPr lang="pl-PL" dirty="0" err="1"/>
              <a:t>Institution</a:t>
            </a:r>
            <a:endParaRPr lang="pl-PL" dirty="0"/>
          </a:p>
        </p:txBody>
      </p:sp>
      <p:sp>
        <p:nvSpPr>
          <p:cNvPr id="18" name="Slide Number Placeholder 5">
            <a:extLst>
              <a:ext uri="{FF2B5EF4-FFF2-40B4-BE49-F238E27FC236}">
                <a16:creationId xmlns:a16="http://schemas.microsoft.com/office/drawing/2014/main" id="{97D3F04E-5CC7-4DA4-94D2-B7EFF4BD8182}"/>
              </a:ext>
            </a:extLst>
          </p:cNvPr>
          <p:cNvSpPr>
            <a:spLocks noGrp="1"/>
          </p:cNvSpPr>
          <p:nvPr>
            <p:ph type="sldNum" sz="quarter" idx="4"/>
          </p:nvPr>
        </p:nvSpPr>
        <p:spPr>
          <a:xfrm>
            <a:off x="6515100" y="6525344"/>
            <a:ext cx="2133600" cy="297467"/>
          </a:xfrm>
          <a:prstGeom prst="rect">
            <a:avLst/>
          </a:prstGeom>
        </p:spPr>
        <p:txBody>
          <a:bodyPr/>
          <a:lstStyle>
            <a:lvl1pPr>
              <a:defRPr sz="1400">
                <a:solidFill>
                  <a:schemeClr val="tx1">
                    <a:lumMod val="75000"/>
                    <a:lumOff val="25000"/>
                  </a:schemeClr>
                </a:solidFill>
              </a:defRPr>
            </a:lvl1pPr>
          </a:lstStyle>
          <a:p>
            <a:pPr algn="r">
              <a:defRPr/>
            </a:pPr>
            <a:fld id="{9AC15838-3CEE-42BC-9BB2-A054A9C27782}" type="slidenum">
              <a:rPr lang="pl-PL" altLang="pl-PL" smtClean="0"/>
              <a:pPr algn="r">
                <a:defRPr/>
              </a:pPr>
              <a:t>‹#›</a:t>
            </a:fld>
            <a:endParaRPr lang="pl-PL" altLang="pl-PL" dirty="0"/>
          </a:p>
        </p:txBody>
      </p:sp>
      <p:sp>
        <p:nvSpPr>
          <p:cNvPr id="20" name="Symbol zastępczy tekstu 10"/>
          <p:cNvSpPr>
            <a:spLocks noGrp="1"/>
          </p:cNvSpPr>
          <p:nvPr>
            <p:ph type="body" sz="quarter" idx="15" hasCustomPrompt="1"/>
          </p:nvPr>
        </p:nvSpPr>
        <p:spPr>
          <a:xfrm>
            <a:off x="489366" y="3046443"/>
            <a:ext cx="7771894" cy="370964"/>
          </a:xfrm>
          <a:prstGeom prst="rect">
            <a:avLst/>
          </a:prstGeom>
        </p:spPr>
        <p:txBody>
          <a:bodyPr/>
          <a:lstStyle>
            <a:lvl1pPr marL="0" indent="0">
              <a:buNone/>
              <a:defRPr sz="1600" b="1" baseline="0">
                <a:solidFill>
                  <a:schemeClr val="tx1"/>
                </a:solidFill>
              </a:defRPr>
            </a:lvl1pPr>
            <a:lvl2pPr>
              <a:defRPr sz="2400"/>
            </a:lvl2pPr>
            <a:lvl3pPr>
              <a:defRPr sz="2000"/>
            </a:lvl3pPr>
            <a:lvl4pPr>
              <a:defRPr sz="1800"/>
            </a:lvl4pPr>
            <a:lvl5pPr>
              <a:defRPr sz="1800"/>
            </a:lvl5pPr>
          </a:lstStyle>
          <a:p>
            <a:pPr lvl="0"/>
            <a:r>
              <a:rPr lang="pl-PL" dirty="0" err="1"/>
              <a:t>Bibliography</a:t>
            </a:r>
            <a:endParaRPr lang="pl-PL" dirty="0"/>
          </a:p>
        </p:txBody>
      </p:sp>
      <p:sp>
        <p:nvSpPr>
          <p:cNvPr id="23" name="Symbol zastępczy tekstu 22"/>
          <p:cNvSpPr>
            <a:spLocks noGrp="1"/>
          </p:cNvSpPr>
          <p:nvPr>
            <p:ph type="body" sz="quarter" idx="16" hasCustomPrompt="1"/>
          </p:nvPr>
        </p:nvSpPr>
        <p:spPr>
          <a:xfrm>
            <a:off x="485775" y="3429000"/>
            <a:ext cx="7772400" cy="2663825"/>
          </a:xfrm>
          <a:prstGeom prst="rect">
            <a:avLst/>
          </a:prstGeom>
        </p:spPr>
        <p:txBody>
          <a:bodyPr/>
          <a:lstStyle>
            <a:lvl1pPr marL="171450" indent="-171450">
              <a:buFont typeface="Arial" panose="020B0604020202020204" pitchFamily="34" charset="0"/>
              <a:buChar char="•"/>
              <a:defRPr sz="1400" baseline="0"/>
            </a:lvl1pPr>
            <a:lvl2pPr>
              <a:defRPr sz="1200"/>
            </a:lvl2pPr>
            <a:lvl3pPr>
              <a:defRPr sz="1200"/>
            </a:lvl3pPr>
            <a:lvl4pPr>
              <a:defRPr sz="1200"/>
            </a:lvl4pPr>
            <a:lvl5pPr>
              <a:defRPr sz="1200"/>
            </a:lvl5pPr>
          </a:lstStyle>
          <a:p>
            <a:pPr lvl="0"/>
            <a:r>
              <a:rPr lang="pl-PL" dirty="0" err="1"/>
              <a:t>Position</a:t>
            </a:r>
            <a:r>
              <a:rPr lang="pl-PL" dirty="0"/>
              <a:t> 1.</a:t>
            </a:r>
          </a:p>
          <a:p>
            <a:pPr lvl="0"/>
            <a:r>
              <a:rPr lang="pl-PL" dirty="0" err="1"/>
              <a:t>Position</a:t>
            </a:r>
            <a:r>
              <a:rPr lang="pl-PL" dirty="0"/>
              <a:t> 2.</a:t>
            </a:r>
          </a:p>
          <a:p>
            <a:pPr lvl="0"/>
            <a:r>
              <a:rPr lang="pl-PL" dirty="0" err="1"/>
              <a:t>Position</a:t>
            </a:r>
            <a:r>
              <a:rPr lang="pl-PL" dirty="0"/>
              <a:t> 3.</a:t>
            </a:r>
          </a:p>
          <a:p>
            <a:pPr lvl="0"/>
            <a:r>
              <a:rPr lang="pl-PL" dirty="0" err="1"/>
              <a:t>Position</a:t>
            </a:r>
            <a:r>
              <a:rPr lang="pl-PL" dirty="0"/>
              <a:t> 4.</a:t>
            </a:r>
          </a:p>
          <a:p>
            <a:pPr lvl="0"/>
            <a:r>
              <a:rPr lang="pl-PL" dirty="0" err="1"/>
              <a:t>Position</a:t>
            </a:r>
            <a:r>
              <a:rPr lang="pl-PL" dirty="0"/>
              <a:t> 5.</a:t>
            </a:r>
          </a:p>
          <a:p>
            <a:pPr lvl="0"/>
            <a:r>
              <a:rPr lang="pl-PL" dirty="0" err="1"/>
              <a:t>Position</a:t>
            </a:r>
            <a:r>
              <a:rPr lang="pl-PL" dirty="0"/>
              <a:t> 6.</a:t>
            </a:r>
          </a:p>
        </p:txBody>
      </p:sp>
      <p:sp>
        <p:nvSpPr>
          <p:cNvPr id="25" name="pole tekstowe 24"/>
          <p:cNvSpPr txBox="1"/>
          <p:nvPr userDrawn="1"/>
        </p:nvSpPr>
        <p:spPr>
          <a:xfrm>
            <a:off x="395536" y="6519547"/>
            <a:ext cx="1883668" cy="307777"/>
          </a:xfrm>
          <a:prstGeom prst="rect">
            <a:avLst/>
          </a:prstGeom>
          <a:noFill/>
        </p:spPr>
        <p:txBody>
          <a:bodyPr wrap="square" rtlCol="0">
            <a:spAutoFit/>
          </a:bodyPr>
          <a:lstStyle/>
          <a:p>
            <a:r>
              <a:rPr lang="pl-PL" sz="1400" dirty="0"/>
              <a:t>17-18</a:t>
            </a:r>
            <a:r>
              <a:rPr lang="pl-PL" sz="1400" baseline="30000" dirty="0"/>
              <a:t>th</a:t>
            </a:r>
            <a:r>
              <a:rPr lang="pl-PL" sz="1400" dirty="0"/>
              <a:t> of </a:t>
            </a:r>
            <a:r>
              <a:rPr lang="pl-PL" sz="1400" dirty="0" err="1"/>
              <a:t>April</a:t>
            </a:r>
            <a:r>
              <a:rPr lang="pl-PL" sz="1400" dirty="0"/>
              <a:t> 2018</a:t>
            </a:r>
          </a:p>
        </p:txBody>
      </p:sp>
    </p:spTree>
    <p:extLst>
      <p:ext uri="{BB962C8B-B14F-4D97-AF65-F5344CB8AC3E}">
        <p14:creationId xmlns:p14="http://schemas.microsoft.com/office/powerpoint/2010/main" val="272856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Prostokąt 6"/>
          <p:cNvSpPr/>
          <p:nvPr userDrawn="1"/>
        </p:nvSpPr>
        <p:spPr>
          <a:xfrm>
            <a:off x="0" y="6487116"/>
            <a:ext cx="9144000" cy="370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pl-PL"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4288" y="2155036"/>
            <a:ext cx="8140159" cy="1057939"/>
          </a:xfrm>
        </p:spPr>
        <p:txBody>
          <a:bodyPr/>
          <a:lstStyle/>
          <a:p>
            <a:r>
              <a:rPr lang="en-US" dirty="0"/>
              <a:t>Reliability of UAV in fire services operations. Tests and measurements of selected parameters</a:t>
            </a:r>
            <a:endParaRPr lang="pl-PL" dirty="0"/>
          </a:p>
        </p:txBody>
      </p:sp>
      <p:sp>
        <p:nvSpPr>
          <p:cNvPr id="3" name="Podtytuł 2"/>
          <p:cNvSpPr>
            <a:spLocks noGrp="1"/>
          </p:cNvSpPr>
          <p:nvPr>
            <p:ph type="subTitle" idx="1"/>
          </p:nvPr>
        </p:nvSpPr>
        <p:spPr/>
        <p:txBody>
          <a:bodyPr/>
          <a:lstStyle/>
          <a:p>
            <a:r>
              <a:rPr lang="pl-PL" dirty="0"/>
              <a:t>Radosław Fellner, Maciej Zawistowski, Piotr Sadowski</a:t>
            </a:r>
          </a:p>
        </p:txBody>
      </p:sp>
      <p:sp>
        <p:nvSpPr>
          <p:cNvPr id="4" name="Symbol zastępczy tekstu 3"/>
          <p:cNvSpPr>
            <a:spLocks noGrp="1"/>
          </p:cNvSpPr>
          <p:nvPr>
            <p:ph type="body" sz="quarter" idx="10"/>
          </p:nvPr>
        </p:nvSpPr>
        <p:spPr/>
        <p:txBody>
          <a:bodyPr/>
          <a:lstStyle/>
          <a:p>
            <a:r>
              <a:rPr lang="en-US" dirty="0"/>
              <a:t>Scientific and Research Centre for Fire Protection – National Research Institute (CNBOP-PIB</a:t>
            </a:r>
            <a:r>
              <a:rPr lang="pl-PL" dirty="0"/>
              <a:t>)</a:t>
            </a:r>
          </a:p>
        </p:txBody>
      </p:sp>
      <p:sp>
        <p:nvSpPr>
          <p:cNvPr id="5" name="Symbol zastępczy tekstu 4"/>
          <p:cNvSpPr>
            <a:spLocks noGrp="1"/>
          </p:cNvSpPr>
          <p:nvPr>
            <p:ph type="body" sz="quarter" idx="11"/>
          </p:nvPr>
        </p:nvSpPr>
        <p:spPr>
          <a:xfrm>
            <a:off x="470527" y="4725144"/>
            <a:ext cx="8185629" cy="360040"/>
          </a:xfrm>
        </p:spPr>
        <p:txBody>
          <a:bodyPr/>
          <a:lstStyle/>
          <a:p>
            <a:r>
              <a:rPr lang="pl-PL" dirty="0"/>
              <a:t>20.10.2020 r.</a:t>
            </a:r>
          </a:p>
        </p:txBody>
      </p:sp>
    </p:spTree>
    <p:extLst>
      <p:ext uri="{BB962C8B-B14F-4D97-AF65-F5344CB8AC3E}">
        <p14:creationId xmlns:p14="http://schemas.microsoft.com/office/powerpoint/2010/main" val="339890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6"/>
            </a:pPr>
            <a:r>
              <a:rPr lang="pl-PL" dirty="0" err="1"/>
              <a:t>Conclusions</a:t>
            </a:r>
            <a:endParaRPr lang="pl-PL" dirty="0"/>
          </a:p>
        </p:txBody>
      </p:sp>
      <p:sp>
        <p:nvSpPr>
          <p:cNvPr id="3" name="Symbol zastępczy zawartości 2"/>
          <p:cNvSpPr>
            <a:spLocks noGrp="1"/>
          </p:cNvSpPr>
          <p:nvPr>
            <p:ph idx="1"/>
          </p:nvPr>
        </p:nvSpPr>
        <p:spPr/>
        <p:txBody>
          <a:bodyPr/>
          <a:lstStyle/>
          <a:p>
            <a:pPr marL="285750" indent="-285750">
              <a:buFont typeface="Arial" panose="020B0604020202020204" pitchFamily="34" charset="0"/>
              <a:buChar char="•"/>
            </a:pPr>
            <a:r>
              <a:rPr lang="en-US" dirty="0"/>
              <a:t>results of this work may allow for the initial systematization of formal, legal, research and operational aspects regarding the use of UAVs during rescue and fire-fighting activities. Up to now, there have been no such analyzes performer</a:t>
            </a:r>
            <a:r>
              <a:rPr lang="pl-PL" dirty="0"/>
              <a:t>,</a:t>
            </a:r>
          </a:p>
          <a:p>
            <a:pPr marL="285750" indent="-285750">
              <a:buFont typeface="Arial" panose="020B0604020202020204" pitchFamily="34" charset="0"/>
              <a:buChar char="•"/>
            </a:pPr>
            <a:r>
              <a:rPr lang="pl-PL" dirty="0"/>
              <a:t>d</a:t>
            </a:r>
            <a:r>
              <a:rPr lang="en-US" dirty="0" err="1"/>
              <a:t>uring</a:t>
            </a:r>
            <a:r>
              <a:rPr lang="en-US" dirty="0"/>
              <a:t> the implementation of the test, it was noted that there was still a lack of adequate methods of UAV verification used by authority services in suboptimal con-</a:t>
            </a:r>
            <a:r>
              <a:rPr lang="en-US" dirty="0" err="1"/>
              <a:t>ditions</a:t>
            </a:r>
            <a:r>
              <a:rPr lang="en-US" dirty="0"/>
              <a:t> (operation or mission conditions). </a:t>
            </a:r>
            <a:endParaRPr lang="pl-PL" dirty="0"/>
          </a:p>
          <a:p>
            <a:pPr marL="285750" indent="-285750">
              <a:buFont typeface="Arial" panose="020B0604020202020204" pitchFamily="34" charset="0"/>
              <a:buChar char="•"/>
            </a:pPr>
            <a:r>
              <a:rPr lang="pl-PL" dirty="0" err="1"/>
              <a:t>There</a:t>
            </a:r>
            <a:r>
              <a:rPr lang="pl-PL" dirty="0"/>
              <a:t> </a:t>
            </a:r>
            <a:r>
              <a:rPr lang="en-US" dirty="0"/>
              <a:t>is the legitimacy of deepening the subject of research methodologies and UAV exposures used by the services. Quality management systems and tests determined from the perspective of the end user's needs of fire brigades is a challenge that the project team wants to face in the near future</a:t>
            </a:r>
            <a:endParaRPr lang="pl-PL" dirty="0"/>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10</a:t>
            </a:fld>
            <a:endParaRPr lang="pl-PL" altLang="pl-PL" dirty="0"/>
          </a:p>
        </p:txBody>
      </p:sp>
    </p:spTree>
    <p:extLst>
      <p:ext uri="{BB962C8B-B14F-4D97-AF65-F5344CB8AC3E}">
        <p14:creationId xmlns:p14="http://schemas.microsoft.com/office/powerpoint/2010/main" val="127659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p:txBody>
          <a:bodyPr/>
          <a:lstStyle/>
          <a:p>
            <a:r>
              <a:rPr lang="en-US" dirty="0"/>
              <a:t>Reliability of UAV in fire services operations. Tests and measurements of selected parameters</a:t>
            </a:r>
            <a:endParaRPr lang="pl-PL" dirty="0"/>
          </a:p>
        </p:txBody>
      </p:sp>
      <p:sp>
        <p:nvSpPr>
          <p:cNvPr id="3" name="Symbol zastępczy tekstu 2"/>
          <p:cNvSpPr>
            <a:spLocks noGrp="1"/>
          </p:cNvSpPr>
          <p:nvPr>
            <p:ph type="body" sz="quarter" idx="13"/>
          </p:nvPr>
        </p:nvSpPr>
        <p:spPr/>
        <p:txBody>
          <a:bodyPr/>
          <a:lstStyle/>
          <a:p>
            <a:r>
              <a:rPr lang="pl-PL" dirty="0"/>
              <a:t>Radosław Fellner, Maciej Zawistowski, Piotr Sadowski</a:t>
            </a:r>
          </a:p>
        </p:txBody>
      </p:sp>
      <p:sp>
        <p:nvSpPr>
          <p:cNvPr id="4" name="Symbol zastępczy tekstu 3"/>
          <p:cNvSpPr>
            <a:spLocks noGrp="1"/>
          </p:cNvSpPr>
          <p:nvPr>
            <p:ph type="body" sz="quarter" idx="14"/>
          </p:nvPr>
        </p:nvSpPr>
        <p:spPr/>
        <p:txBody>
          <a:bodyPr/>
          <a:lstStyle/>
          <a:p>
            <a:r>
              <a:rPr lang="en-US" dirty="0"/>
              <a:t>Scientific and Research Centre for Fire Protection – National Research Institute (CNBOP-PIB)</a:t>
            </a:r>
          </a:p>
          <a:p>
            <a:endParaRPr lang="pl-PL" dirty="0"/>
          </a:p>
        </p:txBody>
      </p:sp>
      <p:sp>
        <p:nvSpPr>
          <p:cNvPr id="5" name="Symbol zastępczy tekstu 4"/>
          <p:cNvSpPr>
            <a:spLocks noGrp="1"/>
          </p:cNvSpPr>
          <p:nvPr>
            <p:ph type="body" sz="quarter" idx="15"/>
          </p:nvPr>
        </p:nvSpPr>
        <p:spPr/>
        <p:txBody>
          <a:bodyPr/>
          <a:lstStyle/>
          <a:p>
            <a:r>
              <a:rPr lang="pl-PL" dirty="0" err="1"/>
              <a:t>Bibliography</a:t>
            </a:r>
            <a:endParaRPr lang="pl-PL" dirty="0"/>
          </a:p>
        </p:txBody>
      </p:sp>
      <p:sp>
        <p:nvSpPr>
          <p:cNvPr id="6" name="Symbol zastępczy tekstu 5"/>
          <p:cNvSpPr>
            <a:spLocks noGrp="1"/>
          </p:cNvSpPr>
          <p:nvPr>
            <p:ph type="body" sz="quarter" idx="16"/>
          </p:nvPr>
        </p:nvSpPr>
        <p:spPr/>
        <p:txBody>
          <a:bodyPr/>
          <a:lstStyle/>
          <a:p>
            <a:r>
              <a:rPr lang="en-US" dirty="0" err="1"/>
              <a:t>Feltynowski</a:t>
            </a:r>
            <a:r>
              <a:rPr lang="en-US" dirty="0"/>
              <a:t> M., </a:t>
            </a:r>
            <a:r>
              <a:rPr lang="en-US" dirty="0" err="1"/>
              <a:t>Zawistowski</a:t>
            </a:r>
            <a:r>
              <a:rPr lang="en-US" dirty="0"/>
              <a:t> M.: Threats related to the use of unmanned systems in emergency services. Safety &amp; Fire Technique 51/3 (2018). </a:t>
            </a:r>
          </a:p>
          <a:p>
            <a:r>
              <a:rPr lang="en-US" dirty="0" err="1"/>
              <a:t>Feltynowski</a:t>
            </a:r>
            <a:r>
              <a:rPr lang="en-US" dirty="0"/>
              <a:t> M., </a:t>
            </a:r>
            <a:r>
              <a:rPr lang="en-US" dirty="0" err="1"/>
              <a:t>Zawistowski</a:t>
            </a:r>
            <a:r>
              <a:rPr lang="en-US" dirty="0"/>
              <a:t> M.: Opportunities related to the use of unmanned sys-</a:t>
            </a:r>
            <a:r>
              <a:rPr lang="en-US" dirty="0" err="1"/>
              <a:t>tems</a:t>
            </a:r>
            <a:r>
              <a:rPr lang="en-US" dirty="0"/>
              <a:t> in emergency services. Safety &amp; Fire Technique 51/3 (2018). </a:t>
            </a:r>
            <a:endParaRPr lang="pl-PL" dirty="0"/>
          </a:p>
          <a:p>
            <a:r>
              <a:rPr lang="pl-PL" dirty="0"/>
              <a:t>A</a:t>
            </a:r>
            <a:r>
              <a:rPr lang="en-US" dirty="0"/>
              <a:t> fire in a carpentry workshop in </a:t>
            </a:r>
            <a:r>
              <a:rPr lang="en-US" dirty="0" err="1"/>
              <a:t>Podkarpacie</a:t>
            </a:r>
            <a:r>
              <a:rPr lang="en-US" dirty="0"/>
              <a:t>. "There was no way to put it out", https://www.polsatnews.pl/wiadomosc/2019-12-16/pozar-w-zakladzie-stolarskim-na-podkarpaciu-nie-bylo-szans-tego-ugasic/, last accessed 2020/05/17</a:t>
            </a:r>
            <a:endParaRPr lang="pl-PL" dirty="0"/>
          </a:p>
          <a:p>
            <a:r>
              <a:rPr lang="en-US" dirty="0" err="1"/>
              <a:t>Petritoli</a:t>
            </a:r>
            <a:r>
              <a:rPr lang="en-US" dirty="0"/>
              <a:t>, E., </a:t>
            </a:r>
            <a:r>
              <a:rPr lang="en-US" dirty="0" err="1"/>
              <a:t>Leccese</a:t>
            </a:r>
            <a:r>
              <a:rPr lang="en-US" dirty="0"/>
              <a:t>, F., </a:t>
            </a:r>
            <a:r>
              <a:rPr lang="en-US" dirty="0" err="1"/>
              <a:t>Ciani</a:t>
            </a:r>
            <a:r>
              <a:rPr lang="en-US" dirty="0"/>
              <a:t>, L.: Reliability and maintenance analysis of unmanned aerial vehicles. Sensors 18(9), 3171 (20318)</a:t>
            </a:r>
            <a:endParaRPr lang="pl-PL" dirty="0"/>
          </a:p>
          <a:p>
            <a:r>
              <a:rPr lang="pl-PL" dirty="0" err="1"/>
              <a:t>Valavanis</a:t>
            </a:r>
            <a:r>
              <a:rPr lang="pl-PL" dirty="0"/>
              <a:t>, K. P., </a:t>
            </a:r>
            <a:r>
              <a:rPr lang="pl-PL" dirty="0" err="1"/>
              <a:t>Vachtsevanos</a:t>
            </a:r>
            <a:r>
              <a:rPr lang="pl-PL" dirty="0"/>
              <a:t>, G. J. (</a:t>
            </a:r>
            <a:r>
              <a:rPr lang="pl-PL" dirty="0" err="1"/>
              <a:t>Eds</a:t>
            </a:r>
            <a:r>
              <a:rPr lang="pl-PL" dirty="0"/>
              <a:t>.): </a:t>
            </a:r>
            <a:r>
              <a:rPr lang="pl-PL" dirty="0" err="1"/>
              <a:t>Handbook</a:t>
            </a:r>
            <a:r>
              <a:rPr lang="pl-PL" dirty="0"/>
              <a:t> of </a:t>
            </a:r>
            <a:r>
              <a:rPr lang="pl-PL" dirty="0" err="1"/>
              <a:t>unmanned</a:t>
            </a:r>
            <a:r>
              <a:rPr lang="pl-PL" dirty="0"/>
              <a:t> </a:t>
            </a:r>
            <a:r>
              <a:rPr lang="pl-PL" dirty="0" err="1"/>
              <a:t>aerial</a:t>
            </a:r>
            <a:r>
              <a:rPr lang="pl-PL" dirty="0"/>
              <a:t> </a:t>
            </a:r>
            <a:r>
              <a:rPr lang="pl-PL" dirty="0" err="1"/>
              <a:t>vehicles</a:t>
            </a:r>
            <a:r>
              <a:rPr lang="pl-PL" dirty="0"/>
              <a:t>, Springer </a:t>
            </a:r>
            <a:r>
              <a:rPr lang="pl-PL" dirty="0" err="1"/>
              <a:t>Netherlands</a:t>
            </a:r>
            <a:r>
              <a:rPr lang="pl-PL" dirty="0"/>
              <a:t> (2015)</a:t>
            </a:r>
          </a:p>
        </p:txBody>
      </p:sp>
      <p:sp>
        <p:nvSpPr>
          <p:cNvPr id="7" name="Symbol zastępczy numeru slajdu 6"/>
          <p:cNvSpPr>
            <a:spLocks noGrp="1"/>
          </p:cNvSpPr>
          <p:nvPr>
            <p:ph type="sldNum" sz="quarter" idx="4"/>
          </p:nvPr>
        </p:nvSpPr>
        <p:spPr/>
        <p:txBody>
          <a:bodyPr/>
          <a:lstStyle/>
          <a:p>
            <a:pPr algn="r">
              <a:defRPr/>
            </a:pPr>
            <a:fld id="{9AC15838-3CEE-42BC-9BB2-A054A9C27782}" type="slidenum">
              <a:rPr lang="pl-PL" altLang="pl-PL" smtClean="0"/>
              <a:pPr algn="r">
                <a:defRPr/>
              </a:pPr>
              <a:t>11</a:t>
            </a:fld>
            <a:endParaRPr lang="pl-PL" altLang="pl-PL" dirty="0"/>
          </a:p>
        </p:txBody>
      </p:sp>
    </p:spTree>
    <p:extLst>
      <p:ext uri="{BB962C8B-B14F-4D97-AF65-F5344CB8AC3E}">
        <p14:creationId xmlns:p14="http://schemas.microsoft.com/office/powerpoint/2010/main" val="163658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412776"/>
            <a:ext cx="8229600" cy="401516"/>
          </a:xfrm>
        </p:spPr>
        <p:txBody>
          <a:bodyPr/>
          <a:lstStyle/>
          <a:p>
            <a:r>
              <a:rPr lang="pl-PL" sz="3200" dirty="0"/>
              <a:t>Agenda</a:t>
            </a:r>
          </a:p>
        </p:txBody>
      </p:sp>
      <p:sp>
        <p:nvSpPr>
          <p:cNvPr id="3" name="Symbol zastępczy zawartości 2"/>
          <p:cNvSpPr>
            <a:spLocks noGrp="1"/>
          </p:cNvSpPr>
          <p:nvPr>
            <p:ph idx="1"/>
          </p:nvPr>
        </p:nvSpPr>
        <p:spPr>
          <a:xfrm>
            <a:off x="440836" y="2498575"/>
            <a:ext cx="8229600" cy="4209331"/>
          </a:xfrm>
        </p:spPr>
        <p:txBody>
          <a:bodyPr/>
          <a:lstStyle/>
          <a:p>
            <a:pPr marL="1162050" lvl="0"/>
            <a:r>
              <a:rPr lang="pl-PL" dirty="0" err="1"/>
              <a:t>Introduction</a:t>
            </a:r>
            <a:endParaRPr lang="pl-PL" dirty="0"/>
          </a:p>
          <a:p>
            <a:pPr marL="1162050" lvl="0"/>
            <a:r>
              <a:rPr lang="en-US" dirty="0"/>
              <a:t>Example usage of UAVs in fire protection</a:t>
            </a:r>
            <a:endParaRPr lang="pl-PL" dirty="0"/>
          </a:p>
          <a:p>
            <a:pPr marL="1162050" lvl="0"/>
            <a:r>
              <a:rPr lang="en-US" dirty="0"/>
              <a:t>Key parameters for the operation of the UAV</a:t>
            </a:r>
            <a:endParaRPr lang="pl-PL" dirty="0"/>
          </a:p>
          <a:p>
            <a:pPr marL="1162050" lvl="0"/>
            <a:r>
              <a:rPr lang="pl-PL" dirty="0" err="1"/>
              <a:t>Research</a:t>
            </a:r>
            <a:r>
              <a:rPr lang="pl-PL" dirty="0"/>
              <a:t> </a:t>
            </a:r>
            <a:r>
              <a:rPr lang="pl-PL" dirty="0" err="1"/>
              <a:t>results</a:t>
            </a:r>
            <a:endParaRPr lang="pl-PL" dirty="0"/>
          </a:p>
          <a:p>
            <a:pPr marL="1162050" lvl="0"/>
            <a:r>
              <a:rPr lang="pl-PL" dirty="0" err="1"/>
              <a:t>Conclusions</a:t>
            </a:r>
            <a:endParaRPr lang="pl-PL" dirty="0"/>
          </a:p>
        </p:txBody>
      </p:sp>
      <p:sp>
        <p:nvSpPr>
          <p:cNvPr id="4" name="Symbol zastępczy numeru slajdu 3"/>
          <p:cNvSpPr>
            <a:spLocks noGrp="1"/>
          </p:cNvSpPr>
          <p:nvPr>
            <p:ph type="sldNum" sz="quarter" idx="4"/>
          </p:nvPr>
        </p:nvSpPr>
        <p:spPr>
          <a:xfrm>
            <a:off x="6515100" y="6525344"/>
            <a:ext cx="2133600" cy="365125"/>
          </a:xfrm>
          <a:prstGeom prst="rect">
            <a:avLst/>
          </a:prstGeom>
        </p:spPr>
        <p:txBody>
          <a:bodyPr/>
          <a:lstStyle/>
          <a:p>
            <a:pPr algn="r">
              <a:defRPr/>
            </a:pPr>
            <a:fld id="{9AC15838-3CEE-42BC-9BB2-A054A9C27782}" type="slidenum">
              <a:rPr lang="pl-PL" altLang="pl-PL" smtClean="0"/>
              <a:pPr algn="r">
                <a:defRPr/>
              </a:pPr>
              <a:t>2</a:t>
            </a:fld>
            <a:endParaRPr lang="pl-PL" altLang="pl-PL" dirty="0"/>
          </a:p>
        </p:txBody>
      </p:sp>
    </p:spTree>
    <p:extLst>
      <p:ext uri="{BB962C8B-B14F-4D97-AF65-F5344CB8AC3E}">
        <p14:creationId xmlns:p14="http://schemas.microsoft.com/office/powerpoint/2010/main" val="325957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Introduction</a:t>
            </a:r>
            <a:endParaRPr lang="pl-PL" dirty="0"/>
          </a:p>
        </p:txBody>
      </p:sp>
      <p:sp>
        <p:nvSpPr>
          <p:cNvPr id="3" name="Symbol zastępczy zawartości 2"/>
          <p:cNvSpPr>
            <a:spLocks noGrp="1"/>
          </p:cNvSpPr>
          <p:nvPr>
            <p:ph idx="1"/>
          </p:nvPr>
        </p:nvSpPr>
        <p:spPr/>
        <p:txBody>
          <a:bodyPr/>
          <a:lstStyle/>
          <a:p>
            <a:pPr marL="285750" indent="-285750">
              <a:buFont typeface="Arial" panose="020B0604020202020204" pitchFamily="34" charset="0"/>
              <a:buChar char="•"/>
            </a:pPr>
            <a:r>
              <a:rPr lang="en-US" dirty="0"/>
              <a:t>For a flying platform to be able to successfully fulfill the operation goals and various services formations necessary tasks, it must be characterized by a high safety and reliability factors, and meet specific parameters necessary to perform the mission</a:t>
            </a:r>
            <a:r>
              <a:rPr lang="pl-PL" dirty="0"/>
              <a:t>,</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r>
              <a:rPr lang="en-US" dirty="0"/>
              <a:t>Currently, the parameters provided by manufacturers are often determined at dis-</a:t>
            </a:r>
            <a:r>
              <a:rPr lang="en-US" dirty="0" err="1"/>
              <a:t>cretion</a:t>
            </a:r>
            <a:r>
              <a:rPr lang="en-US" dirty="0"/>
              <a:t> and are not verified by any institution confirming its technical parameters such as hovering time or weather resistance, such as e.g. IP.</a:t>
            </a:r>
            <a:r>
              <a:rPr lang="pl-PL" dirty="0"/>
              <a:t>,</a:t>
            </a:r>
          </a:p>
          <a:p>
            <a:endParaRPr lang="pl-PL" dirty="0"/>
          </a:p>
          <a:p>
            <a:pPr marL="285750" indent="-285750">
              <a:buFont typeface="Arial" panose="020B0604020202020204" pitchFamily="34" charset="0"/>
              <a:buChar char="•"/>
            </a:pPr>
            <a:r>
              <a:rPr lang="en-US" dirty="0"/>
              <a:t>In the following article, the authors aim was to determine the most important parameters affecting the possibility UAV usage in the realities of the fire service operations</a:t>
            </a:r>
            <a:r>
              <a:rPr lang="pl-PL" dirty="0"/>
              <a:t>.</a:t>
            </a:r>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3</a:t>
            </a:fld>
            <a:endParaRPr lang="pl-PL" altLang="pl-PL" dirty="0"/>
          </a:p>
        </p:txBody>
      </p:sp>
    </p:spTree>
    <p:extLst>
      <p:ext uri="{BB962C8B-B14F-4D97-AF65-F5344CB8AC3E}">
        <p14:creationId xmlns:p14="http://schemas.microsoft.com/office/powerpoint/2010/main" val="315103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2"/>
            </a:pPr>
            <a:r>
              <a:rPr lang="pl-PL" dirty="0"/>
              <a:t>E</a:t>
            </a:r>
            <a:r>
              <a:rPr lang="en-US" dirty="0" err="1"/>
              <a:t>xample</a:t>
            </a:r>
            <a:r>
              <a:rPr lang="en-US" dirty="0"/>
              <a:t> usage</a:t>
            </a:r>
            <a:r>
              <a:rPr lang="pl-PL" dirty="0"/>
              <a:t> </a:t>
            </a:r>
            <a:r>
              <a:rPr lang="en-US" dirty="0"/>
              <a:t>of UAVs in fire protection</a:t>
            </a:r>
            <a:endParaRPr lang="pl-PL" dirty="0"/>
          </a:p>
        </p:txBody>
      </p:sp>
      <p:sp>
        <p:nvSpPr>
          <p:cNvPr id="3" name="Symbol zastępczy zawartości 2"/>
          <p:cNvSpPr>
            <a:spLocks noGrp="1"/>
          </p:cNvSpPr>
          <p:nvPr>
            <p:ph idx="1"/>
          </p:nvPr>
        </p:nvSpPr>
        <p:spPr>
          <a:xfrm>
            <a:off x="448556" y="1762129"/>
            <a:ext cx="8229600" cy="3971127"/>
          </a:xfrm>
        </p:spPr>
        <p:txBody>
          <a:bodyPr/>
          <a:lstStyle/>
          <a:p>
            <a:pPr marL="1344613" indent="-449263"/>
            <a:r>
              <a:rPr lang="en-US" u="sng" dirty="0"/>
              <a:t>Who &amp; </a:t>
            </a:r>
            <a:r>
              <a:rPr lang="pl-PL" u="sng" dirty="0"/>
              <a:t>w</a:t>
            </a:r>
            <a:r>
              <a:rPr lang="en-US" u="sng" dirty="0"/>
              <a:t>h</a:t>
            </a:r>
            <a:r>
              <a:rPr lang="pl-PL" u="sng" dirty="0" err="1"/>
              <a:t>ere</a:t>
            </a:r>
            <a:r>
              <a:rPr lang="en-US" u="sng" dirty="0"/>
              <a:t> UAVs are used</a:t>
            </a:r>
            <a:endParaRPr lang="pl-PL" u="sng" dirty="0"/>
          </a:p>
          <a:p>
            <a:pPr marL="1344613" indent="-449263">
              <a:buFont typeface="Arial" panose="020B0604020202020204" pitchFamily="34" charset="0"/>
              <a:buChar char="•"/>
            </a:pPr>
            <a:r>
              <a:rPr lang="pl-PL" dirty="0" err="1"/>
              <a:t>State</a:t>
            </a:r>
            <a:r>
              <a:rPr lang="pl-PL" dirty="0"/>
              <a:t> </a:t>
            </a:r>
            <a:r>
              <a:rPr lang="pl-PL" dirty="0" err="1"/>
              <a:t>Fire</a:t>
            </a:r>
            <a:r>
              <a:rPr lang="pl-PL" dirty="0"/>
              <a:t> Service,</a:t>
            </a:r>
          </a:p>
          <a:p>
            <a:pPr marL="1344613" indent="-449263">
              <a:buFont typeface="Arial" panose="020B0604020202020204" pitchFamily="34" charset="0"/>
              <a:buChar char="•"/>
            </a:pPr>
            <a:r>
              <a:rPr lang="pl-PL" dirty="0" err="1"/>
              <a:t>Voluntary</a:t>
            </a:r>
            <a:r>
              <a:rPr lang="pl-PL" dirty="0"/>
              <a:t> </a:t>
            </a:r>
            <a:r>
              <a:rPr lang="pl-PL" dirty="0" err="1"/>
              <a:t>Fire</a:t>
            </a:r>
            <a:r>
              <a:rPr lang="pl-PL" dirty="0"/>
              <a:t> </a:t>
            </a:r>
            <a:r>
              <a:rPr lang="pl-PL" dirty="0" err="1"/>
              <a:t>Brigades</a:t>
            </a:r>
            <a:r>
              <a:rPr lang="pl-PL" dirty="0"/>
              <a:t>,</a:t>
            </a:r>
          </a:p>
          <a:p>
            <a:pPr marL="1344613" indent="-449263">
              <a:buFont typeface="Arial" panose="020B0604020202020204" pitchFamily="34" charset="0"/>
              <a:buChar char="•"/>
            </a:pPr>
            <a:r>
              <a:rPr lang="pl-PL" dirty="0" err="1"/>
              <a:t>fire</a:t>
            </a:r>
            <a:r>
              <a:rPr lang="pl-PL" dirty="0"/>
              <a:t> of </a:t>
            </a:r>
            <a:r>
              <a:rPr lang="pl-PL" dirty="0" err="1"/>
              <a:t>styrofoam</a:t>
            </a:r>
            <a:r>
              <a:rPr lang="pl-PL" dirty="0"/>
              <a:t> </a:t>
            </a:r>
            <a:r>
              <a:rPr lang="pl-PL" dirty="0" err="1"/>
              <a:t>factory</a:t>
            </a:r>
            <a:r>
              <a:rPr lang="pl-PL" dirty="0"/>
              <a:t> in Manasterz,</a:t>
            </a:r>
          </a:p>
          <a:p>
            <a:pPr marL="1344613" indent="-449263">
              <a:buFont typeface="Arial" panose="020B0604020202020204" pitchFamily="34" charset="0"/>
              <a:buChar char="•"/>
            </a:pPr>
            <a:r>
              <a:rPr lang="pl-PL" dirty="0" err="1"/>
              <a:t>Fire</a:t>
            </a:r>
            <a:r>
              <a:rPr lang="pl-PL" dirty="0"/>
              <a:t> in Biebrza </a:t>
            </a:r>
            <a:r>
              <a:rPr lang="pl-PL" dirty="0" err="1"/>
              <a:t>National</a:t>
            </a:r>
            <a:r>
              <a:rPr lang="pl-PL" dirty="0"/>
              <a:t> Park,</a:t>
            </a:r>
          </a:p>
          <a:p>
            <a:pPr marL="1344613" indent="-449263">
              <a:buFont typeface="Arial" panose="020B0604020202020204" pitchFamily="34" charset="0"/>
              <a:buChar char="•"/>
            </a:pPr>
            <a:r>
              <a:rPr lang="pl-PL" dirty="0" err="1"/>
              <a:t>garbage</a:t>
            </a:r>
            <a:r>
              <a:rPr lang="pl-PL" dirty="0"/>
              <a:t> </a:t>
            </a:r>
            <a:r>
              <a:rPr lang="pl-PL" dirty="0" err="1"/>
              <a:t>dump</a:t>
            </a:r>
            <a:r>
              <a:rPr lang="pl-PL" dirty="0"/>
              <a:t> </a:t>
            </a:r>
            <a:r>
              <a:rPr lang="pl-PL" dirty="0" err="1"/>
              <a:t>fires</a:t>
            </a:r>
            <a:r>
              <a:rPr lang="pl-PL" dirty="0"/>
              <a:t>, </a:t>
            </a:r>
          </a:p>
          <a:p>
            <a:pPr marL="1344613" indent="-449263">
              <a:buFont typeface="Arial" panose="020B0604020202020204" pitchFamily="34" charset="0"/>
              <a:buChar char="•"/>
            </a:pPr>
            <a:r>
              <a:rPr lang="pl-PL" dirty="0"/>
              <a:t>Notre Dame </a:t>
            </a:r>
            <a:r>
              <a:rPr lang="pl-PL" dirty="0" err="1"/>
              <a:t>Cathedral</a:t>
            </a:r>
            <a:r>
              <a:rPr lang="pl-PL" dirty="0"/>
              <a:t> (France),</a:t>
            </a:r>
          </a:p>
          <a:p>
            <a:pPr marL="1344613" indent="-449263"/>
            <a:r>
              <a:rPr lang="pl-PL" u="sng" dirty="0"/>
              <a:t>How </a:t>
            </a:r>
            <a:r>
              <a:rPr lang="pl-PL" u="sng" dirty="0" err="1"/>
              <a:t>UAVs</a:t>
            </a:r>
            <a:r>
              <a:rPr lang="pl-PL" u="sng" dirty="0"/>
              <a:t> </a:t>
            </a:r>
            <a:r>
              <a:rPr lang="pl-PL" u="sng" dirty="0" err="1"/>
              <a:t>are</a:t>
            </a:r>
            <a:r>
              <a:rPr lang="pl-PL" u="sng" dirty="0"/>
              <a:t> </a:t>
            </a:r>
            <a:r>
              <a:rPr lang="pl-PL" u="sng" dirty="0" err="1"/>
              <a:t>used</a:t>
            </a:r>
            <a:endParaRPr lang="pl-PL" u="sng" dirty="0"/>
          </a:p>
          <a:p>
            <a:pPr marL="1344613" indent="-449263">
              <a:buFont typeface="Arial" panose="020B0604020202020204" pitchFamily="34" charset="0"/>
              <a:buChar char="•"/>
            </a:pPr>
            <a:r>
              <a:rPr lang="pl-PL" dirty="0"/>
              <a:t>RGB and </a:t>
            </a:r>
            <a:r>
              <a:rPr lang="pl-PL" dirty="0" err="1"/>
              <a:t>themral</a:t>
            </a:r>
            <a:r>
              <a:rPr lang="pl-PL" dirty="0"/>
              <a:t> </a:t>
            </a:r>
            <a:r>
              <a:rPr lang="pl-PL" dirty="0" err="1"/>
              <a:t>imaging</a:t>
            </a:r>
            <a:r>
              <a:rPr lang="pl-PL" dirty="0"/>
              <a:t>,</a:t>
            </a:r>
          </a:p>
          <a:p>
            <a:pPr marL="1344613" indent="-449263">
              <a:buFont typeface="Arial" panose="020B0604020202020204" pitchFamily="34" charset="0"/>
              <a:buChar char="•"/>
            </a:pPr>
            <a:r>
              <a:rPr lang="pl-PL" dirty="0"/>
              <a:t>monitoring of </a:t>
            </a:r>
            <a:r>
              <a:rPr lang="pl-PL" dirty="0" err="1"/>
              <a:t>rescue</a:t>
            </a:r>
            <a:r>
              <a:rPr lang="pl-PL" dirty="0"/>
              <a:t> and </a:t>
            </a:r>
            <a:r>
              <a:rPr lang="pl-PL" dirty="0" err="1"/>
              <a:t>firefighting</a:t>
            </a:r>
            <a:r>
              <a:rPr lang="pl-PL" dirty="0"/>
              <a:t> </a:t>
            </a:r>
            <a:r>
              <a:rPr lang="pl-PL" dirty="0" err="1"/>
              <a:t>activity</a:t>
            </a:r>
            <a:endParaRPr lang="pl-PL" dirty="0"/>
          </a:p>
          <a:p>
            <a:pPr marL="1344613" indent="-449263">
              <a:buFont typeface="Arial" panose="020B0604020202020204" pitchFamily="34" charset="0"/>
              <a:buChar char="•"/>
            </a:pPr>
            <a:r>
              <a:rPr lang="pl-PL" dirty="0" err="1"/>
              <a:t>explore</a:t>
            </a:r>
            <a:r>
              <a:rPr lang="pl-PL" dirty="0"/>
              <a:t> </a:t>
            </a:r>
            <a:r>
              <a:rPr lang="pl-PL" dirty="0" err="1"/>
              <a:t>areas</a:t>
            </a:r>
            <a:r>
              <a:rPr lang="pl-PL" dirty="0"/>
              <a:t>, </a:t>
            </a:r>
            <a:r>
              <a:rPr lang="pl-PL" dirty="0" err="1"/>
              <a:t>search</a:t>
            </a:r>
            <a:r>
              <a:rPr lang="pl-PL" dirty="0"/>
              <a:t> </a:t>
            </a:r>
            <a:r>
              <a:rPr lang="pl-PL" dirty="0" err="1"/>
              <a:t>missions</a:t>
            </a:r>
            <a:r>
              <a:rPr lang="pl-PL" dirty="0"/>
              <a:t>,</a:t>
            </a:r>
          </a:p>
          <a:p>
            <a:pPr marL="1344613" indent="-449263">
              <a:buFont typeface="Arial" panose="020B0604020202020204" pitchFamily="34" charset="0"/>
              <a:buChar char="•"/>
            </a:pPr>
            <a:r>
              <a:rPr lang="pl-PL" dirty="0" err="1"/>
              <a:t>measuring</a:t>
            </a:r>
            <a:r>
              <a:rPr lang="pl-PL" dirty="0"/>
              <a:t> of </a:t>
            </a:r>
            <a:r>
              <a:rPr lang="pl-PL" dirty="0" err="1"/>
              <a:t>air</a:t>
            </a:r>
            <a:r>
              <a:rPr lang="pl-PL" dirty="0"/>
              <a:t> </a:t>
            </a:r>
            <a:r>
              <a:rPr lang="pl-PL" dirty="0" err="1"/>
              <a:t>polution</a:t>
            </a:r>
            <a:r>
              <a:rPr lang="pl-PL" dirty="0"/>
              <a:t>,</a:t>
            </a:r>
          </a:p>
          <a:p>
            <a:pPr marL="1344613" indent="-449263">
              <a:buFont typeface="Arial" panose="020B0604020202020204" pitchFamily="34" charset="0"/>
              <a:buChar char="•"/>
            </a:pPr>
            <a:r>
              <a:rPr lang="pl-PL" dirty="0"/>
              <a:t>broadcast </a:t>
            </a:r>
            <a:r>
              <a:rPr lang="pl-PL" dirty="0" err="1"/>
              <a:t>messages</a:t>
            </a:r>
            <a:r>
              <a:rPr lang="pl-PL" dirty="0"/>
              <a:t>,</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4</a:t>
            </a:fld>
            <a:endParaRPr lang="pl-PL" altLang="pl-PL" dirty="0"/>
          </a:p>
        </p:txBody>
      </p:sp>
    </p:spTree>
    <p:extLst>
      <p:ext uri="{BB962C8B-B14F-4D97-AF65-F5344CB8AC3E}">
        <p14:creationId xmlns:p14="http://schemas.microsoft.com/office/powerpoint/2010/main" val="390869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3"/>
            </a:pPr>
            <a:r>
              <a:rPr lang="en-US" dirty="0"/>
              <a:t>Key parameters for the operation of the UAV</a:t>
            </a:r>
            <a:endParaRPr lang="pl-PL" dirty="0"/>
          </a:p>
        </p:txBody>
      </p:sp>
      <p:sp>
        <p:nvSpPr>
          <p:cNvPr id="3" name="Symbol zastępczy zawartości 2"/>
          <p:cNvSpPr>
            <a:spLocks noGrp="1"/>
          </p:cNvSpPr>
          <p:nvPr>
            <p:ph idx="1"/>
          </p:nvPr>
        </p:nvSpPr>
        <p:spPr>
          <a:xfrm>
            <a:off x="-324544" y="1916832"/>
            <a:ext cx="8229600" cy="3971127"/>
          </a:xfrm>
        </p:spPr>
        <p:txBody>
          <a:bodyPr/>
          <a:lstStyle/>
          <a:p>
            <a:pPr marL="1252538" indent="-285750">
              <a:buFont typeface="Arial" panose="020B0604020202020204" pitchFamily="34" charset="0"/>
              <a:buChar char="•"/>
            </a:pPr>
            <a:r>
              <a:rPr lang="pl-PL" dirty="0"/>
              <a:t>Power </a:t>
            </a:r>
            <a:r>
              <a:rPr lang="pl-PL" dirty="0" err="1"/>
              <a:t>consumption</a:t>
            </a:r>
            <a:r>
              <a:rPr lang="pl-PL" dirty="0"/>
              <a:t>,</a:t>
            </a:r>
          </a:p>
          <a:p>
            <a:pPr marL="1252538" indent="-285750">
              <a:buFont typeface="Arial" panose="020B0604020202020204" pitchFamily="34" charset="0"/>
              <a:buChar char="•"/>
            </a:pPr>
            <a:r>
              <a:rPr lang="pl-PL" dirty="0" err="1"/>
              <a:t>Figure</a:t>
            </a:r>
            <a:r>
              <a:rPr lang="pl-PL" dirty="0"/>
              <a:t> of </a:t>
            </a:r>
            <a:r>
              <a:rPr lang="pl-PL" dirty="0" err="1"/>
              <a:t>Merit</a:t>
            </a:r>
            <a:r>
              <a:rPr lang="pl-PL" dirty="0"/>
              <a:t>,</a:t>
            </a:r>
          </a:p>
          <a:p>
            <a:pPr marL="1252538" indent="-285750">
              <a:buFont typeface="Arial" panose="020B0604020202020204" pitchFamily="34" charset="0"/>
              <a:buChar char="•"/>
            </a:pPr>
            <a:r>
              <a:rPr lang="pl-PL" dirty="0"/>
              <a:t>Mass,</a:t>
            </a:r>
          </a:p>
          <a:p>
            <a:pPr marL="1252538" indent="-285750">
              <a:buFont typeface="Arial" panose="020B0604020202020204" pitchFamily="34" charset="0"/>
              <a:buChar char="•"/>
            </a:pPr>
            <a:r>
              <a:rPr lang="pl-PL" dirty="0" err="1"/>
              <a:t>Thrust</a:t>
            </a:r>
            <a:r>
              <a:rPr lang="pl-PL" dirty="0"/>
              <a:t>,</a:t>
            </a:r>
          </a:p>
          <a:p>
            <a:pPr marL="1252538" indent="-285750">
              <a:buFont typeface="Arial" panose="020B0604020202020204" pitchFamily="34" charset="0"/>
              <a:buChar char="•"/>
            </a:pPr>
            <a:r>
              <a:rPr lang="pl-PL" dirty="0"/>
              <a:t>Battery </a:t>
            </a:r>
            <a:r>
              <a:rPr lang="pl-PL" dirty="0" err="1"/>
              <a:t>capacity</a:t>
            </a:r>
            <a:r>
              <a:rPr lang="pl-PL" dirty="0"/>
              <a:t>,</a:t>
            </a:r>
          </a:p>
          <a:p>
            <a:pPr marL="1252538" indent="-285750">
              <a:buFont typeface="Arial" panose="020B0604020202020204" pitchFamily="34" charset="0"/>
              <a:buChar char="•"/>
            </a:pPr>
            <a:r>
              <a:rPr lang="pl-PL" dirty="0"/>
              <a:t>Center of </a:t>
            </a:r>
            <a:r>
              <a:rPr lang="pl-PL" dirty="0" err="1"/>
              <a:t>Gravity</a:t>
            </a:r>
            <a:r>
              <a:rPr lang="pl-PL" dirty="0"/>
              <a:t> </a:t>
            </a:r>
            <a:r>
              <a:rPr lang="pl-PL" dirty="0" err="1"/>
              <a:t>location</a:t>
            </a:r>
            <a:r>
              <a:rPr lang="pl-PL" dirty="0"/>
              <a:t>,</a:t>
            </a:r>
          </a:p>
          <a:p>
            <a:pPr marL="1252538" indent="-285750">
              <a:buFont typeface="Arial" panose="020B0604020202020204" pitchFamily="34" charset="0"/>
              <a:buChar char="•"/>
            </a:pPr>
            <a:r>
              <a:rPr lang="pl-PL" dirty="0"/>
              <a:t>Hoover </a:t>
            </a:r>
            <a:r>
              <a:rPr lang="pl-PL" dirty="0" err="1"/>
              <a:t>accuracy</a:t>
            </a:r>
            <a:r>
              <a:rPr lang="pl-PL" dirty="0"/>
              <a:t> ,</a:t>
            </a:r>
          </a:p>
          <a:p>
            <a:pPr marL="1252538" indent="-285750">
              <a:buFont typeface="Arial" panose="020B0604020202020204" pitchFamily="34" charset="0"/>
              <a:buChar char="•"/>
            </a:pPr>
            <a:r>
              <a:rPr lang="pl-PL" dirty="0"/>
              <a:t>Flight </a:t>
            </a:r>
            <a:r>
              <a:rPr lang="pl-PL" dirty="0" err="1"/>
              <a:t>time</a:t>
            </a:r>
            <a:r>
              <a:rPr lang="pl-PL" dirty="0"/>
              <a:t>,</a:t>
            </a:r>
          </a:p>
          <a:p>
            <a:pPr marL="1252538" indent="-285750">
              <a:buFont typeface="Arial" panose="020B0604020202020204" pitchFamily="34" charset="0"/>
              <a:buChar char="•"/>
            </a:pPr>
            <a:r>
              <a:rPr lang="pl-PL" dirty="0" err="1"/>
              <a:t>Horizontal</a:t>
            </a:r>
            <a:r>
              <a:rPr lang="pl-PL" dirty="0"/>
              <a:t> maximum </a:t>
            </a:r>
            <a:r>
              <a:rPr lang="pl-PL" dirty="0" err="1"/>
              <a:t>velocity</a:t>
            </a:r>
            <a:r>
              <a:rPr lang="pl-PL" dirty="0"/>
              <a:t>,</a:t>
            </a:r>
          </a:p>
          <a:p>
            <a:pPr marL="1252538" indent="-285750">
              <a:buFont typeface="Arial" panose="020B0604020202020204" pitchFamily="34" charset="0"/>
              <a:buChar char="•"/>
            </a:pPr>
            <a:r>
              <a:rPr lang="pl-PL" dirty="0"/>
              <a:t>Telemetry </a:t>
            </a:r>
            <a:r>
              <a:rPr lang="pl-PL" dirty="0" err="1"/>
              <a:t>position</a:t>
            </a:r>
            <a:r>
              <a:rPr lang="pl-PL" dirty="0"/>
              <a:t> </a:t>
            </a:r>
            <a:r>
              <a:rPr lang="pl-PL" dirty="0" err="1"/>
              <a:t>accuracy</a:t>
            </a:r>
            <a:r>
              <a:rPr lang="pl-PL" dirty="0"/>
              <a:t>,</a:t>
            </a:r>
          </a:p>
          <a:p>
            <a:pPr marL="1252538" indent="-285750">
              <a:buFont typeface="Arial" panose="020B0604020202020204" pitchFamily="34" charset="0"/>
              <a:buChar char="•"/>
            </a:pPr>
            <a:r>
              <a:rPr lang="pl-PL" dirty="0"/>
              <a:t>FFT </a:t>
            </a:r>
            <a:r>
              <a:rPr lang="pl-PL" dirty="0" err="1"/>
              <a:t>frequency</a:t>
            </a:r>
            <a:r>
              <a:rPr lang="pl-PL" dirty="0"/>
              <a:t>,</a:t>
            </a:r>
          </a:p>
          <a:p>
            <a:pPr marL="1252538" indent="-285750">
              <a:buFont typeface="Arial" panose="020B0604020202020204" pitchFamily="34" charset="0"/>
              <a:buChar char="•"/>
            </a:pPr>
            <a:r>
              <a:rPr lang="pl-PL" dirty="0" err="1"/>
              <a:t>Vertical</a:t>
            </a:r>
            <a:r>
              <a:rPr lang="pl-PL" dirty="0"/>
              <a:t> </a:t>
            </a:r>
            <a:r>
              <a:rPr lang="pl-PL" dirty="0" err="1"/>
              <a:t>rate</a:t>
            </a:r>
            <a:r>
              <a:rPr lang="pl-PL" dirty="0"/>
              <a:t> of </a:t>
            </a:r>
            <a:r>
              <a:rPr lang="pl-PL" dirty="0" err="1"/>
              <a:t>climb</a:t>
            </a:r>
            <a:r>
              <a:rPr lang="pl-PL" dirty="0"/>
              <a:t>, </a:t>
            </a:r>
            <a:r>
              <a:rPr lang="pl-PL" dirty="0" err="1"/>
              <a:t>vertical</a:t>
            </a:r>
            <a:r>
              <a:rPr lang="pl-PL" dirty="0"/>
              <a:t> </a:t>
            </a:r>
            <a:r>
              <a:rPr lang="pl-PL" dirty="0" err="1"/>
              <a:t>rate</a:t>
            </a:r>
            <a:r>
              <a:rPr lang="pl-PL" dirty="0"/>
              <a:t> of </a:t>
            </a:r>
            <a:r>
              <a:rPr lang="pl-PL" dirty="0" err="1"/>
              <a:t>descent</a:t>
            </a:r>
            <a:endParaRPr lang="pl-PL" dirty="0"/>
          </a:p>
          <a:p>
            <a:pPr marL="285750" indent="-285750">
              <a:buFont typeface="Arial" panose="020B0604020202020204" pitchFamily="34" charset="0"/>
              <a:buChar char="•"/>
            </a:pPr>
            <a:endParaRPr lang="pl-PL" dirty="0"/>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5</a:t>
            </a:fld>
            <a:endParaRPr lang="pl-PL" altLang="pl-PL" dirty="0"/>
          </a:p>
        </p:txBody>
      </p:sp>
      <p:pic>
        <p:nvPicPr>
          <p:cNvPr id="4" name="Picture 2">
            <a:extLst>
              <a:ext uri="{FF2B5EF4-FFF2-40B4-BE49-F238E27FC236}">
                <a16:creationId xmlns:a16="http://schemas.microsoft.com/office/drawing/2014/main" id="{D3A6789A-8749-4AA0-B85B-B3C5A891FE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88024" y="1794546"/>
            <a:ext cx="3901976" cy="3150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BB17248-47EC-4A72-9BDF-98616240C4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64088" y="3772442"/>
            <a:ext cx="3421967" cy="2401784"/>
          </a:xfrm>
          <a:prstGeom prst="rect">
            <a:avLst/>
          </a:prstGeom>
          <a:noFill/>
          <a:extLst>
            <a:ext uri="{909E8E84-426E-40DD-AFC4-6F175D3DCCD1}">
              <a14:hiddenFill xmlns:a14="http://schemas.microsoft.com/office/drawing/2010/main">
                <a:solidFill>
                  <a:srgbClr val="FFFFFF"/>
                </a:solidFill>
              </a14:hiddenFill>
            </a:ext>
          </a:extLst>
        </p:spPr>
      </p:pic>
      <p:pic>
        <p:nvPicPr>
          <p:cNvPr id="10" name="Obraz 9">
            <a:extLst>
              <a:ext uri="{FF2B5EF4-FFF2-40B4-BE49-F238E27FC236}">
                <a16:creationId xmlns:a16="http://schemas.microsoft.com/office/drawing/2014/main" id="{87FACAEF-86C4-4625-A6E4-41BC4D78F7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886"/>
          <a:stretch/>
        </p:blipFill>
        <p:spPr>
          <a:xfrm>
            <a:off x="3563888" y="1514842"/>
            <a:ext cx="2592288" cy="2910643"/>
          </a:xfrm>
          <a:prstGeom prst="rect">
            <a:avLst/>
          </a:prstGeom>
        </p:spPr>
      </p:pic>
    </p:spTree>
    <p:extLst>
      <p:ext uri="{BB962C8B-B14F-4D97-AF65-F5344CB8AC3E}">
        <p14:creationId xmlns:p14="http://schemas.microsoft.com/office/powerpoint/2010/main" val="170449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3"/>
            </a:pPr>
            <a:r>
              <a:rPr lang="en-US" dirty="0"/>
              <a:t>Key parameters for the operation of the UAV</a:t>
            </a:r>
            <a:endParaRPr lang="pl-PL" dirty="0"/>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6</a:t>
            </a:fld>
            <a:endParaRPr lang="pl-PL" altLang="pl-PL" dirty="0"/>
          </a:p>
        </p:txBody>
      </p:sp>
      <p:graphicFrame>
        <p:nvGraphicFramePr>
          <p:cNvPr id="9" name="Tabela 10">
            <a:extLst>
              <a:ext uri="{FF2B5EF4-FFF2-40B4-BE49-F238E27FC236}">
                <a16:creationId xmlns:a16="http://schemas.microsoft.com/office/drawing/2014/main" id="{34F94DC3-8EDE-4260-B40C-696EA780EF20}"/>
              </a:ext>
            </a:extLst>
          </p:cNvPr>
          <p:cNvGraphicFramePr>
            <a:graphicFrameLocks noGrp="1"/>
          </p:cNvGraphicFramePr>
          <p:nvPr>
            <p:ph idx="1"/>
            <p:extLst>
              <p:ext uri="{D42A27DB-BD31-4B8C-83A1-F6EECF244321}">
                <p14:modId xmlns:p14="http://schemas.microsoft.com/office/powerpoint/2010/main" val="185936855"/>
              </p:ext>
            </p:extLst>
          </p:nvPr>
        </p:nvGraphicFramePr>
        <p:xfrm>
          <a:off x="495300" y="1567264"/>
          <a:ext cx="8041332" cy="4725797"/>
        </p:xfrm>
        <a:graphic>
          <a:graphicData uri="http://schemas.openxmlformats.org/drawingml/2006/table">
            <a:tbl>
              <a:tblPr firstRow="1" bandRow="1">
                <a:tableStyleId>{5C22544A-7EE6-4342-B048-85BDC9FD1C3A}</a:tableStyleId>
              </a:tblPr>
              <a:tblGrid>
                <a:gridCol w="470148">
                  <a:extLst>
                    <a:ext uri="{9D8B030D-6E8A-4147-A177-3AD203B41FA5}">
                      <a16:colId xmlns:a16="http://schemas.microsoft.com/office/drawing/2014/main" val="1796453216"/>
                    </a:ext>
                  </a:extLst>
                </a:gridCol>
                <a:gridCol w="2238400">
                  <a:extLst>
                    <a:ext uri="{9D8B030D-6E8A-4147-A177-3AD203B41FA5}">
                      <a16:colId xmlns:a16="http://schemas.microsoft.com/office/drawing/2014/main" val="3953868713"/>
                    </a:ext>
                  </a:extLst>
                </a:gridCol>
                <a:gridCol w="5332784">
                  <a:extLst>
                    <a:ext uri="{9D8B030D-6E8A-4147-A177-3AD203B41FA5}">
                      <a16:colId xmlns:a16="http://schemas.microsoft.com/office/drawing/2014/main" val="878348260"/>
                    </a:ext>
                  </a:extLst>
                </a:gridCol>
              </a:tblGrid>
              <a:tr h="370840">
                <a:tc>
                  <a:txBody>
                    <a:bodyPr/>
                    <a:lstStyle/>
                    <a:p>
                      <a:pPr algn="l"/>
                      <a:r>
                        <a:rPr lang="pl-PL" sz="1000" dirty="0">
                          <a:latin typeface="+mn-lt"/>
                        </a:rPr>
                        <a:t>Lp.</a:t>
                      </a:r>
                    </a:p>
                  </a:txBody>
                  <a:tcPr/>
                </a:tc>
                <a:tc>
                  <a:txBody>
                    <a:bodyPr/>
                    <a:lstStyle/>
                    <a:p>
                      <a:pPr indent="144145" algn="l" hangingPunct="0">
                        <a:lnSpc>
                          <a:spcPts val="1200"/>
                        </a:lnSpc>
                        <a:spcAft>
                          <a:spcPts val="800"/>
                        </a:spcAft>
                        <a:tabLst>
                          <a:tab pos="270510" algn="l"/>
                        </a:tabLst>
                      </a:pPr>
                      <a:r>
                        <a:rPr lang="en-US" sz="1200" b="1">
                          <a:effectLst/>
                          <a:latin typeface="+mn-lt"/>
                          <a:ea typeface="Calibri" panose="020F0502020204030204" pitchFamily="34" charset="0"/>
                        </a:rPr>
                        <a:t>Parameter</a:t>
                      </a:r>
                      <a:endParaRPr lang="pl-PL" sz="1200">
                        <a:effectLst/>
                        <a:latin typeface="+mn-lt"/>
                        <a:ea typeface="Times New Roman" panose="02020603050405020304" pitchFamily="18" charset="0"/>
                      </a:endParaRPr>
                    </a:p>
                  </a:txBody>
                  <a:tcPr marL="68580" marR="68580" marT="0" marB="0" anchor="ctr"/>
                </a:tc>
                <a:tc>
                  <a:txBody>
                    <a:bodyPr/>
                    <a:lstStyle/>
                    <a:p>
                      <a:pPr indent="144145" algn="l" hangingPunct="0">
                        <a:lnSpc>
                          <a:spcPts val="1200"/>
                        </a:lnSpc>
                        <a:spcAft>
                          <a:spcPts val="800"/>
                        </a:spcAft>
                        <a:tabLst>
                          <a:tab pos="270510" algn="l"/>
                        </a:tabLst>
                      </a:pPr>
                      <a:r>
                        <a:rPr lang="en-US" sz="1200" b="1" dirty="0">
                          <a:effectLst/>
                          <a:latin typeface="+mn-lt"/>
                          <a:ea typeface="Calibri" panose="020F0502020204030204" pitchFamily="34" charset="0"/>
                        </a:rPr>
                        <a:t>Impact on UAV performance and functions</a:t>
                      </a:r>
                      <a:endParaRPr lang="pl-PL" sz="12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342357122"/>
                  </a:ext>
                </a:extLst>
              </a:tr>
              <a:tr h="370840">
                <a:tc>
                  <a:txBody>
                    <a:bodyPr/>
                    <a:lstStyle/>
                    <a:p>
                      <a:pPr algn="l"/>
                      <a:r>
                        <a:rPr lang="pl-PL" sz="1000" dirty="0">
                          <a:latin typeface="+mn-lt"/>
                        </a:rPr>
                        <a:t>1</a:t>
                      </a:r>
                    </a:p>
                  </a:txBody>
                  <a:tcPr/>
                </a:tc>
                <a:tc>
                  <a:txBody>
                    <a:bodyPr/>
                    <a:lstStyle/>
                    <a:p>
                      <a:pPr indent="144145" algn="l" hangingPunct="0">
                        <a:lnSpc>
                          <a:spcPts val="1200"/>
                        </a:lnSpc>
                        <a:tabLst>
                          <a:tab pos="270510" algn="l"/>
                        </a:tabLst>
                      </a:pPr>
                      <a:r>
                        <a:rPr lang="en-US" sz="1200" dirty="0">
                          <a:effectLst/>
                          <a:latin typeface="+mn-lt"/>
                          <a:ea typeface="Calibri" panose="020F0502020204030204" pitchFamily="34" charset="0"/>
                        </a:rPr>
                        <a:t>Power consumption</a:t>
                      </a:r>
                      <a:endParaRPr lang="pl-PL" sz="1200" dirty="0">
                        <a:effectLst/>
                        <a:latin typeface="+mn-lt"/>
                        <a:ea typeface="Times New Roman" panose="02020603050405020304" pitchFamily="18" charset="0"/>
                      </a:endParaRPr>
                    </a:p>
                  </a:txBody>
                  <a:tcPr marL="68580" marR="68580" marT="0" marB="0"/>
                </a:tc>
                <a:tc>
                  <a:txBody>
                    <a:bodyPr/>
                    <a:lstStyle/>
                    <a:p>
                      <a:pPr indent="144145" algn="l" hangingPunct="0">
                        <a:lnSpc>
                          <a:spcPts val="1200"/>
                        </a:lnSpc>
                        <a:spcAft>
                          <a:spcPts val="800"/>
                        </a:spcAft>
                        <a:tabLst>
                          <a:tab pos="270510" algn="l"/>
                        </a:tabLst>
                      </a:pPr>
                      <a:r>
                        <a:rPr lang="en-US" sz="1200" dirty="0">
                          <a:effectLst/>
                          <a:latin typeface="+mn-lt"/>
                          <a:ea typeface="Calibri" panose="020F0502020204030204" pitchFamily="34" charset="0"/>
                        </a:rPr>
                        <a:t> </a:t>
                      </a:r>
                      <a:endParaRPr lang="pl-PL" sz="1200" dirty="0">
                        <a:effectLst/>
                        <a:latin typeface="+mn-lt"/>
                        <a:ea typeface="Times New Roman" panose="02020603050405020304" pitchFamily="18" charset="0"/>
                      </a:endParaRPr>
                    </a:p>
                    <a:p>
                      <a:pPr indent="144145" algn="l" hangingPunct="0">
                        <a:lnSpc>
                          <a:spcPts val="1200"/>
                        </a:lnSpc>
                        <a:spcAft>
                          <a:spcPts val="800"/>
                        </a:spcAft>
                        <a:tabLst>
                          <a:tab pos="270510" algn="l"/>
                        </a:tabLst>
                      </a:pPr>
                      <a:r>
                        <a:rPr lang="en-US" sz="1200" dirty="0">
                          <a:effectLst/>
                          <a:latin typeface="+mn-lt"/>
                          <a:ea typeface="Calibri" panose="020F0502020204030204" pitchFamily="34" charset="0"/>
                        </a:rPr>
                        <a:t>Power consumption allows to determine:</a:t>
                      </a:r>
                      <a:endParaRPr lang="pl-PL" sz="1200" dirty="0">
                        <a:effectLst/>
                        <a:latin typeface="+mn-lt"/>
                        <a:ea typeface="Times New Roman" panose="02020603050405020304" pitchFamily="18" charset="0"/>
                      </a:endParaRPr>
                    </a:p>
                    <a:p>
                      <a:pPr indent="144145" algn="l" hangingPunct="0">
                        <a:lnSpc>
                          <a:spcPts val="1200"/>
                        </a:lnSpc>
                        <a:spcAft>
                          <a:spcPts val="800"/>
                        </a:spcAft>
                        <a:tabLst>
                          <a:tab pos="270510" algn="l"/>
                        </a:tabLst>
                      </a:pPr>
                      <a:r>
                        <a:rPr lang="en-US" sz="1200" dirty="0">
                          <a:effectLst/>
                          <a:latin typeface="+mn-lt"/>
                          <a:ea typeface="Calibri" panose="020F0502020204030204" pitchFamily="34" charset="0"/>
                        </a:rPr>
                        <a:t>- determining the maximum current drawn from the battery and check the selection of individual components (power supplies),</a:t>
                      </a:r>
                      <a:endParaRPr lang="pl-PL" sz="1200" dirty="0">
                        <a:effectLst/>
                        <a:latin typeface="+mn-lt"/>
                        <a:ea typeface="Times New Roman" panose="02020603050405020304" pitchFamily="18" charset="0"/>
                      </a:endParaRPr>
                    </a:p>
                    <a:p>
                      <a:pPr indent="144145" algn="l" hangingPunct="0">
                        <a:lnSpc>
                          <a:spcPts val="1200"/>
                        </a:lnSpc>
                        <a:spcAft>
                          <a:spcPts val="800"/>
                        </a:spcAft>
                        <a:tabLst>
                          <a:tab pos="270510" algn="l"/>
                        </a:tabLst>
                      </a:pPr>
                      <a:r>
                        <a:rPr lang="en-US" sz="1200" dirty="0">
                          <a:effectLst/>
                          <a:latin typeface="+mn-lt"/>
                          <a:ea typeface="Calibri" panose="020F0502020204030204" pitchFamily="34" charset="0"/>
                        </a:rPr>
                        <a:t>- determination of flight time in given conditions (e.g. temperature),</a:t>
                      </a:r>
                      <a:endParaRPr lang="pl-PL" sz="1200" dirty="0">
                        <a:effectLst/>
                        <a:latin typeface="+mn-lt"/>
                        <a:ea typeface="Times New Roman" panose="02020603050405020304" pitchFamily="18" charset="0"/>
                      </a:endParaRPr>
                    </a:p>
                    <a:p>
                      <a:pPr indent="144145" algn="l" hangingPunct="0">
                        <a:lnSpc>
                          <a:spcPts val="1200"/>
                        </a:lnSpc>
                        <a:spcAft>
                          <a:spcPts val="800"/>
                        </a:spcAft>
                        <a:tabLst>
                          <a:tab pos="270510" algn="l"/>
                        </a:tabLst>
                      </a:pPr>
                      <a:r>
                        <a:rPr lang="en-US" sz="1200" dirty="0">
                          <a:effectLst/>
                          <a:latin typeface="+mn-lt"/>
                          <a:ea typeface="Calibri" panose="020F0502020204030204" pitchFamily="34" charset="0"/>
                        </a:rPr>
                        <a:t>- differences in absorbed power (recorded during service inspections) may indicate a poor technical condition of UAV.</a:t>
                      </a:r>
                      <a:endParaRPr lang="pl-PL" sz="1200" dirty="0">
                        <a:effectLst/>
                        <a:latin typeface="+mn-lt"/>
                        <a:ea typeface="Times New Roman" panose="02020603050405020304" pitchFamily="18" charset="0"/>
                      </a:endParaRPr>
                    </a:p>
                    <a:p>
                      <a:pPr indent="144145" algn="l" hangingPunct="0">
                        <a:lnSpc>
                          <a:spcPts val="1200"/>
                        </a:lnSpc>
                        <a:spcAft>
                          <a:spcPts val="800"/>
                        </a:spcAft>
                        <a:tabLst>
                          <a:tab pos="270510" algn="l"/>
                        </a:tabLst>
                      </a:pPr>
                      <a:r>
                        <a:rPr lang="en-US" sz="1200" dirty="0">
                          <a:effectLst/>
                          <a:latin typeface="+mn-lt"/>
                          <a:ea typeface="Calibri" panose="020F0502020204030204" pitchFamily="34" charset="0"/>
                        </a:rPr>
                        <a:t> </a:t>
                      </a:r>
                      <a:endParaRPr lang="pl-PL"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431989193"/>
                  </a:ext>
                </a:extLst>
              </a:tr>
              <a:tr h="370840">
                <a:tc>
                  <a:txBody>
                    <a:bodyPr/>
                    <a:lstStyle/>
                    <a:p>
                      <a:pPr algn="l"/>
                      <a:r>
                        <a:rPr lang="pl-PL" sz="1000" dirty="0">
                          <a:latin typeface="+mn-lt"/>
                        </a:rPr>
                        <a:t>2</a:t>
                      </a:r>
                    </a:p>
                  </a:txBody>
                  <a:tcPr/>
                </a:tc>
                <a:tc>
                  <a:txBody>
                    <a:bodyPr/>
                    <a:lstStyle/>
                    <a:p>
                      <a:pPr indent="144145" algn="l" hangingPunct="0">
                        <a:lnSpc>
                          <a:spcPts val="1200"/>
                        </a:lnSpc>
                        <a:tabLst>
                          <a:tab pos="270510" algn="l"/>
                        </a:tabLst>
                      </a:pPr>
                      <a:r>
                        <a:rPr lang="en-US" sz="1200">
                          <a:effectLst/>
                          <a:latin typeface="+mn-lt"/>
                          <a:ea typeface="Calibri" panose="020F0502020204030204" pitchFamily="34" charset="0"/>
                        </a:rPr>
                        <a:t>Mass</a:t>
                      </a:r>
                      <a:endParaRPr lang="pl-PL" sz="1200">
                        <a:effectLst/>
                        <a:latin typeface="+mn-lt"/>
                        <a:ea typeface="Times New Roman" panose="02020603050405020304" pitchFamily="18" charset="0"/>
                      </a:endParaRPr>
                    </a:p>
                  </a:txBody>
                  <a:tcPr marL="68580" marR="68580" marT="0" marB="0"/>
                </a:tc>
                <a:tc>
                  <a:txBody>
                    <a:bodyPr/>
                    <a:lstStyle/>
                    <a:p>
                      <a:pPr indent="144145" algn="l" hangingPunct="0">
                        <a:lnSpc>
                          <a:spcPts val="1200"/>
                        </a:lnSpc>
                        <a:spcAft>
                          <a:spcPts val="800"/>
                        </a:spcAft>
                        <a:tabLst>
                          <a:tab pos="270510" algn="l"/>
                        </a:tabLst>
                      </a:pPr>
                      <a:r>
                        <a:rPr lang="en-US" sz="1200" dirty="0">
                          <a:effectLst/>
                          <a:latin typeface="+mn-lt"/>
                          <a:ea typeface="Calibri" panose="020F0502020204030204" pitchFamily="34" charset="0"/>
                        </a:rPr>
                        <a:t> It allows UAV to qualify to the appropriate weight category according to aviation law (up to 5 kg, up to 25 kg, 150 kg)</a:t>
                      </a:r>
                      <a:endParaRPr lang="pl-PL"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7341180"/>
                  </a:ext>
                </a:extLst>
              </a:tr>
              <a:tr h="370840">
                <a:tc>
                  <a:txBody>
                    <a:bodyPr/>
                    <a:lstStyle/>
                    <a:p>
                      <a:pPr algn="l"/>
                      <a:r>
                        <a:rPr lang="pl-PL" sz="1000" dirty="0">
                          <a:latin typeface="+mn-lt"/>
                        </a:rPr>
                        <a:t>3</a:t>
                      </a:r>
                    </a:p>
                  </a:txBody>
                  <a:tcPr/>
                </a:tc>
                <a:tc>
                  <a:txBody>
                    <a:bodyPr/>
                    <a:lstStyle/>
                    <a:p>
                      <a:pPr indent="144145" algn="l" hangingPunct="0">
                        <a:lnSpc>
                          <a:spcPts val="1200"/>
                        </a:lnSpc>
                        <a:tabLst>
                          <a:tab pos="270510" algn="l"/>
                        </a:tabLst>
                      </a:pPr>
                      <a:r>
                        <a:rPr lang="en-US" sz="1200">
                          <a:effectLst/>
                          <a:latin typeface="+mn-lt"/>
                          <a:ea typeface="Calibri" panose="020F0502020204030204" pitchFamily="34" charset="0"/>
                        </a:rPr>
                        <a:t>Center of Gravity location</a:t>
                      </a:r>
                      <a:endParaRPr lang="pl-PL" sz="1200">
                        <a:effectLst/>
                        <a:latin typeface="+mn-lt"/>
                        <a:ea typeface="Times New Roman" panose="02020603050405020304" pitchFamily="18" charset="0"/>
                      </a:endParaRPr>
                    </a:p>
                  </a:txBody>
                  <a:tcPr marL="68580" marR="68580" marT="0" marB="0"/>
                </a:tc>
                <a:tc>
                  <a:txBody>
                    <a:bodyPr/>
                    <a:lstStyle/>
                    <a:p>
                      <a:pPr indent="144145" algn="l" hangingPunct="0">
                        <a:lnSpc>
                          <a:spcPts val="1200"/>
                        </a:lnSpc>
                        <a:tabLst>
                          <a:tab pos="270510" algn="l"/>
                        </a:tabLst>
                      </a:pPr>
                      <a:r>
                        <a:rPr lang="en-US" sz="1200" dirty="0">
                          <a:effectLst/>
                          <a:latin typeface="+mn-lt"/>
                          <a:ea typeface="Calibri" panose="020F0502020204030204" pitchFamily="34" charset="0"/>
                        </a:rPr>
                        <a:t>The center of gravity shift causes:</a:t>
                      </a:r>
                      <a:endParaRPr lang="pl-PL" sz="1200" dirty="0">
                        <a:effectLst/>
                        <a:latin typeface="+mn-lt"/>
                        <a:ea typeface="Times New Roman" panose="02020603050405020304" pitchFamily="18" charset="0"/>
                      </a:endParaRPr>
                    </a:p>
                    <a:p>
                      <a:pPr indent="144145" algn="l" hangingPunct="0">
                        <a:lnSpc>
                          <a:spcPts val="1200"/>
                        </a:lnSpc>
                        <a:tabLst>
                          <a:tab pos="270510" algn="l"/>
                        </a:tabLst>
                      </a:pPr>
                      <a:r>
                        <a:rPr lang="en-US" sz="1200" dirty="0">
                          <a:effectLst/>
                          <a:latin typeface="+mn-lt"/>
                          <a:ea typeface="Calibri" panose="020F0502020204030204" pitchFamily="34" charset="0"/>
                        </a:rPr>
                        <a:t>- reduction of the maximum load weight and uneven exploitation of the propulsion system parts, which may increase the likelihood of failure,</a:t>
                      </a:r>
                      <a:endParaRPr lang="pl-PL" sz="1200" dirty="0">
                        <a:effectLst/>
                        <a:latin typeface="+mn-lt"/>
                        <a:ea typeface="Times New Roman" panose="02020603050405020304" pitchFamily="18" charset="0"/>
                      </a:endParaRPr>
                    </a:p>
                    <a:p>
                      <a:pPr indent="144145" algn="l" hangingPunct="0">
                        <a:lnSpc>
                          <a:spcPts val="1200"/>
                        </a:lnSpc>
                        <a:spcAft>
                          <a:spcPts val="800"/>
                        </a:spcAft>
                        <a:tabLst>
                          <a:tab pos="270510" algn="l"/>
                        </a:tabLst>
                      </a:pPr>
                      <a:r>
                        <a:rPr lang="en-US" sz="1200" dirty="0">
                          <a:effectLst/>
                          <a:latin typeface="+mn-lt"/>
                          <a:ea typeface="Calibri" panose="020F0502020204030204" pitchFamily="34" charset="0"/>
                        </a:rPr>
                        <a:t>- results in poorer controllability (limiting movements in the opposite direction to the center of gravity shift),</a:t>
                      </a:r>
                      <a:endParaRPr lang="pl-PL" sz="1200" dirty="0">
                        <a:effectLst/>
                        <a:latin typeface="+mn-lt"/>
                        <a:ea typeface="Times New Roman" panose="02020603050405020304" pitchFamily="18" charset="0"/>
                      </a:endParaRPr>
                    </a:p>
                    <a:p>
                      <a:pPr indent="144145" algn="l" hangingPunct="0">
                        <a:lnSpc>
                          <a:spcPts val="1200"/>
                        </a:lnSpc>
                        <a:spcAft>
                          <a:spcPts val="800"/>
                        </a:spcAft>
                        <a:tabLst>
                          <a:tab pos="270510" algn="l"/>
                        </a:tabLst>
                      </a:pPr>
                      <a:r>
                        <a:rPr lang="en-US" sz="1200" dirty="0">
                          <a:effectLst/>
                          <a:latin typeface="+mn-lt"/>
                          <a:ea typeface="Calibri" panose="020F0502020204030204" pitchFamily="34" charset="0"/>
                        </a:rPr>
                        <a:t>-un-maneuverability</a:t>
                      </a:r>
                      <a:endParaRPr lang="pl-PL"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112982661"/>
                  </a:ext>
                </a:extLst>
              </a:tr>
              <a:tr h="370840">
                <a:tc>
                  <a:txBody>
                    <a:bodyPr/>
                    <a:lstStyle/>
                    <a:p>
                      <a:pPr algn="l"/>
                      <a:r>
                        <a:rPr lang="pl-PL" sz="1000" dirty="0">
                          <a:latin typeface="+mn-lt"/>
                        </a:rPr>
                        <a:t>4</a:t>
                      </a:r>
                    </a:p>
                  </a:txBody>
                  <a:tcPr/>
                </a:tc>
                <a:tc>
                  <a:txBody>
                    <a:bodyPr/>
                    <a:lstStyle/>
                    <a:p>
                      <a:pPr indent="144145" algn="l" hangingPunct="0">
                        <a:lnSpc>
                          <a:spcPts val="1200"/>
                        </a:lnSpc>
                        <a:spcAft>
                          <a:spcPts val="800"/>
                        </a:spcAft>
                        <a:tabLst>
                          <a:tab pos="270510" algn="l"/>
                        </a:tabLst>
                      </a:pPr>
                      <a:r>
                        <a:rPr lang="en-US" sz="1200">
                          <a:effectLst/>
                          <a:latin typeface="+mn-lt"/>
                          <a:ea typeface="Calibri" panose="020F0502020204030204" pitchFamily="34" charset="0"/>
                        </a:rPr>
                        <a:t>Horizontal maximum velocity</a:t>
                      </a:r>
                      <a:endParaRPr lang="pl-PL" sz="1200">
                        <a:effectLst/>
                        <a:latin typeface="+mn-lt"/>
                        <a:ea typeface="Times New Roman" panose="02020603050405020304" pitchFamily="18" charset="0"/>
                      </a:endParaRPr>
                    </a:p>
                  </a:txBody>
                  <a:tcPr marL="68580" marR="68580" marT="0" marB="0"/>
                </a:tc>
                <a:tc>
                  <a:txBody>
                    <a:bodyPr/>
                    <a:lstStyle/>
                    <a:p>
                      <a:pPr indent="144145" algn="l" hangingPunct="0">
                        <a:lnSpc>
                          <a:spcPts val="1200"/>
                        </a:lnSpc>
                        <a:spcAft>
                          <a:spcPts val="800"/>
                        </a:spcAft>
                        <a:tabLst>
                          <a:tab pos="270510" algn="l"/>
                        </a:tabLst>
                      </a:pPr>
                      <a:r>
                        <a:rPr lang="en-US" sz="1200" dirty="0">
                          <a:effectLst/>
                          <a:latin typeface="+mn-lt"/>
                          <a:ea typeface="Calibri" panose="020F0502020204030204" pitchFamily="34" charset="0"/>
                        </a:rPr>
                        <a:t>Faster reaching the place of the incident.</a:t>
                      </a:r>
                      <a:endParaRPr lang="pl-PL"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361209221"/>
                  </a:ext>
                </a:extLst>
              </a:tr>
              <a:tr h="370840">
                <a:tc>
                  <a:txBody>
                    <a:bodyPr/>
                    <a:lstStyle/>
                    <a:p>
                      <a:pPr algn="l"/>
                      <a:r>
                        <a:rPr lang="pl-PL" sz="1000" dirty="0">
                          <a:latin typeface="+mn-lt"/>
                        </a:rPr>
                        <a:t>5</a:t>
                      </a:r>
                    </a:p>
                  </a:txBody>
                  <a:tcPr/>
                </a:tc>
                <a:tc>
                  <a:txBody>
                    <a:bodyPr/>
                    <a:lstStyle/>
                    <a:p>
                      <a:pPr indent="144145" algn="just" hangingPunct="0">
                        <a:lnSpc>
                          <a:spcPts val="1200"/>
                        </a:lnSpc>
                        <a:spcAft>
                          <a:spcPts val="800"/>
                        </a:spcAft>
                        <a:tabLst>
                          <a:tab pos="270510" algn="l"/>
                        </a:tabLst>
                      </a:pPr>
                      <a:r>
                        <a:rPr lang="en-US" sz="1200" kern="1200" dirty="0" err="1">
                          <a:solidFill>
                            <a:schemeClr val="dk1"/>
                          </a:solidFill>
                          <a:effectLst/>
                          <a:latin typeface="+mn-lt"/>
                          <a:ea typeface="Calibri" panose="020F0502020204030204" pitchFamily="34" charset="0"/>
                          <a:cs typeface="+mn-cs"/>
                        </a:rPr>
                        <a:t>Meteo</a:t>
                      </a:r>
                      <a:r>
                        <a:rPr lang="en-US" sz="1200" kern="1200" dirty="0">
                          <a:solidFill>
                            <a:schemeClr val="dk1"/>
                          </a:solidFill>
                          <a:effectLst/>
                          <a:latin typeface="+mn-lt"/>
                          <a:ea typeface="Calibri" panose="020F0502020204030204" pitchFamily="34" charset="0"/>
                          <a:cs typeface="+mn-cs"/>
                        </a:rPr>
                        <a:t> conditions (air temperature, humidity, pressure)</a:t>
                      </a:r>
                      <a:endParaRPr lang="pl-PL" sz="1200" kern="1200" dirty="0">
                        <a:solidFill>
                          <a:schemeClr val="dk1"/>
                        </a:solidFill>
                        <a:effectLst/>
                        <a:latin typeface="+mn-lt"/>
                        <a:ea typeface="Times New Roman" panose="02020603050405020304" pitchFamily="18" charset="0"/>
                        <a:cs typeface="+mn-cs"/>
                      </a:endParaRPr>
                    </a:p>
                  </a:txBody>
                  <a:tcPr marL="68580" marR="68580" marT="0" marB="0" anchor="ctr"/>
                </a:tc>
                <a:tc>
                  <a:txBody>
                    <a:bodyPr/>
                    <a:lstStyle/>
                    <a:p>
                      <a:pPr indent="144145" algn="just" hangingPunct="0">
                        <a:lnSpc>
                          <a:spcPts val="1200"/>
                        </a:lnSpc>
                        <a:spcAft>
                          <a:spcPts val="800"/>
                        </a:spcAft>
                        <a:tabLst>
                          <a:tab pos="270510" algn="l"/>
                        </a:tabLst>
                      </a:pPr>
                      <a:r>
                        <a:rPr lang="en-US" sz="1200" kern="1200" dirty="0">
                          <a:solidFill>
                            <a:schemeClr val="dk1"/>
                          </a:solidFill>
                          <a:effectLst/>
                          <a:latin typeface="+mn-lt"/>
                          <a:ea typeface="Calibri" panose="020F0502020204030204" pitchFamily="34" charset="0"/>
                          <a:cs typeface="+mn-cs"/>
                        </a:rPr>
                        <a:t>By measuring and recording atmospheric conditions, it can be determined whether a given UAV (for which conditions of use have been specified) can be used for operations.</a:t>
                      </a:r>
                      <a:endParaRPr lang="pl-PL" sz="1200" kern="1200" dirty="0">
                        <a:solidFill>
                          <a:schemeClr val="dk1"/>
                        </a:solidFill>
                        <a:effectLst/>
                        <a:latin typeface="+mn-lt"/>
                        <a:ea typeface="Times New Roman" panose="02020603050405020304" pitchFamily="18" charset="0"/>
                        <a:cs typeface="+mn-cs"/>
                      </a:endParaRPr>
                    </a:p>
                    <a:p>
                      <a:pPr indent="144145" algn="just" hangingPunct="0">
                        <a:lnSpc>
                          <a:spcPts val="1200"/>
                        </a:lnSpc>
                        <a:spcAft>
                          <a:spcPts val="800"/>
                        </a:spcAft>
                        <a:tabLst>
                          <a:tab pos="270510" algn="l"/>
                        </a:tabLst>
                      </a:pPr>
                      <a:r>
                        <a:rPr lang="en-US" sz="1200" kern="1200" dirty="0">
                          <a:solidFill>
                            <a:schemeClr val="dk1"/>
                          </a:solidFill>
                          <a:effectLst/>
                          <a:latin typeface="+mn-lt"/>
                          <a:ea typeface="Calibri" panose="020F0502020204030204" pitchFamily="34" charset="0"/>
                          <a:cs typeface="+mn-cs"/>
                        </a:rPr>
                        <a:t>The lower the temperature, the faster the battery will discharge, and therefore the shorter flight time</a:t>
                      </a:r>
                      <a:endParaRPr lang="pl-PL" sz="1200" kern="1200" dirty="0">
                        <a:solidFill>
                          <a:schemeClr val="dk1"/>
                        </a:solidFill>
                        <a:effectLst/>
                        <a:latin typeface="+mn-lt"/>
                        <a:ea typeface="Times New Roman" panose="02020603050405020304" pitchFamily="18" charset="0"/>
                        <a:cs typeface="+mn-cs"/>
                      </a:endParaRPr>
                    </a:p>
                  </a:txBody>
                  <a:tcPr marL="68580" marR="68580" marT="0" marB="0"/>
                </a:tc>
                <a:extLst>
                  <a:ext uri="{0D108BD9-81ED-4DB2-BD59-A6C34878D82A}">
                    <a16:rowId xmlns:a16="http://schemas.microsoft.com/office/drawing/2014/main" val="4039908108"/>
                  </a:ext>
                </a:extLst>
              </a:tr>
            </a:tbl>
          </a:graphicData>
        </a:graphic>
      </p:graphicFrame>
    </p:spTree>
    <p:extLst>
      <p:ext uri="{BB962C8B-B14F-4D97-AF65-F5344CB8AC3E}">
        <p14:creationId xmlns:p14="http://schemas.microsoft.com/office/powerpoint/2010/main" val="301387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4"/>
            </a:pPr>
            <a:r>
              <a:rPr lang="pl-PL" dirty="0" err="1"/>
              <a:t>Research</a:t>
            </a:r>
            <a:r>
              <a:rPr lang="pl-PL" dirty="0"/>
              <a:t> </a:t>
            </a:r>
            <a:r>
              <a:rPr lang="pl-PL" dirty="0" err="1"/>
              <a:t>results</a:t>
            </a:r>
            <a:endParaRPr lang="pl-PL" dirty="0"/>
          </a:p>
        </p:txBody>
      </p:sp>
      <p:sp>
        <p:nvSpPr>
          <p:cNvPr id="3" name="Symbol zastępczy zawartości 2"/>
          <p:cNvSpPr>
            <a:spLocks noGrp="1"/>
          </p:cNvSpPr>
          <p:nvPr>
            <p:ph idx="1"/>
          </p:nvPr>
        </p:nvSpPr>
        <p:spPr>
          <a:xfrm>
            <a:off x="457200" y="1772816"/>
            <a:ext cx="8229600" cy="4320479"/>
          </a:xfrm>
        </p:spPr>
        <p:txBody>
          <a:bodyPr/>
          <a:lstStyle/>
          <a:p>
            <a:r>
              <a:rPr lang="en-US" dirty="0"/>
              <a:t>As part of the statutory work, various </a:t>
            </a:r>
            <a:r>
              <a:rPr lang="pl-PL" dirty="0"/>
              <a:t>UAV (</a:t>
            </a:r>
            <a:r>
              <a:rPr lang="en-US" dirty="0"/>
              <a:t> custom</a:t>
            </a:r>
            <a:r>
              <a:rPr lang="pl-PL" dirty="0"/>
              <a:t>, </a:t>
            </a:r>
            <a:r>
              <a:rPr lang="en-US" dirty="0" err="1"/>
              <a:t>Spartaqs</a:t>
            </a:r>
            <a:r>
              <a:rPr lang="en-US" dirty="0"/>
              <a:t>, Yuneec, DJI, Parrot</a:t>
            </a:r>
            <a:r>
              <a:rPr lang="pl-PL" dirty="0"/>
              <a:t>) </a:t>
            </a:r>
            <a:r>
              <a:rPr lang="en-US" dirty="0"/>
              <a:t>were tested using the </a:t>
            </a:r>
            <a:r>
              <a:rPr lang="en-US" dirty="0" err="1"/>
              <a:t>DronesBench</a:t>
            </a:r>
            <a:r>
              <a:rPr lang="en-US" dirty="0"/>
              <a:t> device</a:t>
            </a:r>
            <a:r>
              <a:rPr lang="pl-PL" dirty="0"/>
              <a:t>. </a:t>
            </a:r>
            <a:r>
              <a:rPr lang="en-US" dirty="0"/>
              <a:t>The research allowed to check and confirm the parameters declared by the producers. Such an operation should be performed periodically, allowing the equipment to be kept in the best technical condition, and in the case of </a:t>
            </a:r>
            <a:r>
              <a:rPr lang="pl-PL" dirty="0" err="1"/>
              <a:t>various</a:t>
            </a:r>
            <a:r>
              <a:rPr lang="pl-PL" dirty="0"/>
              <a:t> </a:t>
            </a:r>
            <a:r>
              <a:rPr lang="en-US" dirty="0"/>
              <a:t>services - combat-ready. The research focused on electrical and mechanical parameters</a:t>
            </a:r>
            <a:r>
              <a:rPr lang="pl-PL" dirty="0"/>
              <a:t> of </a:t>
            </a:r>
            <a:r>
              <a:rPr lang="pl-PL" dirty="0" err="1"/>
              <a:t>various</a:t>
            </a:r>
            <a:r>
              <a:rPr lang="pl-PL" dirty="0"/>
              <a:t> </a:t>
            </a:r>
            <a:r>
              <a:rPr lang="pl-PL" dirty="0" err="1"/>
              <a:t>platforms</a:t>
            </a:r>
            <a:r>
              <a:rPr lang="en-US" dirty="0"/>
              <a:t>. The tests allowed for checking e.g.</a:t>
            </a:r>
            <a:r>
              <a:rPr lang="pl-PL" dirty="0"/>
              <a:t>:</a:t>
            </a:r>
          </a:p>
          <a:p>
            <a:pPr marL="1435100" indent="-285750">
              <a:buFont typeface="Arial" panose="020B0604020202020204" pitchFamily="34" charset="0"/>
              <a:buChar char="•"/>
            </a:pPr>
            <a:r>
              <a:rPr lang="en-US" dirty="0"/>
              <a:t>location of the centers of gravity of the above </a:t>
            </a:r>
            <a:r>
              <a:rPr lang="pl-PL" dirty="0" err="1"/>
              <a:t>platforms</a:t>
            </a:r>
            <a:r>
              <a:rPr lang="en-US" dirty="0"/>
              <a:t>, </a:t>
            </a:r>
            <a:endParaRPr lang="pl-PL" dirty="0"/>
          </a:p>
          <a:p>
            <a:pPr marL="1435100" indent="-285750">
              <a:buFont typeface="Arial" panose="020B0604020202020204" pitchFamily="34" charset="0"/>
              <a:buChar char="•"/>
            </a:pPr>
            <a:r>
              <a:rPr lang="en-US" dirty="0"/>
              <a:t>weights with the battery and accessories, </a:t>
            </a:r>
            <a:endParaRPr lang="pl-PL" dirty="0"/>
          </a:p>
          <a:p>
            <a:pPr marL="1435100" indent="-285750">
              <a:buFont typeface="Arial" panose="020B0604020202020204" pitchFamily="34" charset="0"/>
              <a:buChar char="•"/>
            </a:pPr>
            <a:r>
              <a:rPr lang="en-US" dirty="0"/>
              <a:t>average and peak values of the current drawn from the battery. </a:t>
            </a:r>
            <a:endParaRPr lang="pl-PL" dirty="0"/>
          </a:p>
          <a:p>
            <a:r>
              <a:rPr lang="en-US" dirty="0"/>
              <a:t>The test results confirmed</a:t>
            </a:r>
            <a:r>
              <a:rPr lang="pl-PL" dirty="0"/>
              <a:t> </a:t>
            </a:r>
            <a:r>
              <a:rPr lang="pl-PL" dirty="0" err="1"/>
              <a:t>mainly</a:t>
            </a:r>
            <a:r>
              <a:rPr lang="en-US" dirty="0"/>
              <a:t> the </a:t>
            </a:r>
            <a:r>
              <a:rPr lang="pl-PL" dirty="0" err="1"/>
              <a:t>flight</a:t>
            </a:r>
            <a:r>
              <a:rPr lang="pl-PL" dirty="0"/>
              <a:t> </a:t>
            </a:r>
            <a:r>
              <a:rPr lang="pl-PL" dirty="0" err="1"/>
              <a:t>time</a:t>
            </a:r>
            <a:r>
              <a:rPr lang="pl-PL" dirty="0"/>
              <a:t> </a:t>
            </a:r>
            <a:r>
              <a:rPr lang="en-US" dirty="0"/>
              <a:t>assumed by the manufacturers and a good (centric) location of the center of gravity ensuring even load on the multirotor engines.</a:t>
            </a:r>
            <a:r>
              <a:rPr lang="pl-PL" dirty="0"/>
              <a:t> </a:t>
            </a:r>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7</a:t>
            </a:fld>
            <a:endParaRPr lang="pl-PL" altLang="pl-PL" dirty="0"/>
          </a:p>
        </p:txBody>
      </p:sp>
    </p:spTree>
    <p:extLst>
      <p:ext uri="{BB962C8B-B14F-4D97-AF65-F5344CB8AC3E}">
        <p14:creationId xmlns:p14="http://schemas.microsoft.com/office/powerpoint/2010/main" val="1900539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4"/>
            </a:pPr>
            <a:r>
              <a:rPr lang="pl-PL" dirty="0" err="1"/>
              <a:t>Research</a:t>
            </a:r>
            <a:r>
              <a:rPr lang="pl-PL" dirty="0"/>
              <a:t> </a:t>
            </a:r>
            <a:r>
              <a:rPr lang="pl-PL" dirty="0" err="1"/>
              <a:t>results</a:t>
            </a:r>
            <a:endParaRPr lang="pl-PL" dirty="0"/>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8</a:t>
            </a:fld>
            <a:endParaRPr lang="pl-PL" altLang="pl-PL" dirty="0"/>
          </a:p>
        </p:txBody>
      </p:sp>
      <p:pic>
        <p:nvPicPr>
          <p:cNvPr id="7" name="Obraz 6">
            <a:extLst>
              <a:ext uri="{FF2B5EF4-FFF2-40B4-BE49-F238E27FC236}">
                <a16:creationId xmlns:a16="http://schemas.microsoft.com/office/drawing/2014/main" id="{A44493DC-C332-41C4-A215-C685FBED9B8B}"/>
              </a:ext>
            </a:extLst>
          </p:cNvPr>
          <p:cNvPicPr>
            <a:picLocks noChangeAspect="1"/>
          </p:cNvPicPr>
          <p:nvPr/>
        </p:nvPicPr>
        <p:blipFill>
          <a:blip r:embed="rId3"/>
          <a:stretch>
            <a:fillRect/>
          </a:stretch>
        </p:blipFill>
        <p:spPr>
          <a:xfrm>
            <a:off x="251520" y="1668325"/>
            <a:ext cx="4419048" cy="1666667"/>
          </a:xfrm>
          <a:prstGeom prst="rect">
            <a:avLst/>
          </a:prstGeom>
        </p:spPr>
      </p:pic>
      <p:pic>
        <p:nvPicPr>
          <p:cNvPr id="1027" name="Wykres 5">
            <a:extLst>
              <a:ext uri="{FF2B5EF4-FFF2-40B4-BE49-F238E27FC236}">
                <a16:creationId xmlns:a16="http://schemas.microsoft.com/office/drawing/2014/main" id="{04B072B4-4242-49D7-BD31-9700B9B1045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087" y="2471085"/>
            <a:ext cx="4518025"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Wykres 7">
            <a:extLst>
              <a:ext uri="{FF2B5EF4-FFF2-40B4-BE49-F238E27FC236}">
                <a16:creationId xmlns:a16="http://schemas.microsoft.com/office/drawing/2014/main" id="{616DB2A4-207D-4BF9-B449-2103F119666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68325"/>
            <a:ext cx="440848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Wykres 4">
            <a:extLst>
              <a:ext uri="{FF2B5EF4-FFF2-40B4-BE49-F238E27FC236}">
                <a16:creationId xmlns:a16="http://schemas.microsoft.com/office/drawing/2014/main" id="{ACB92A87-29DF-4EAF-9BC6-7AF65924E82B}"/>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280" y="3598699"/>
            <a:ext cx="4408487"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22">
            <a:extLst>
              <a:ext uri="{FF2B5EF4-FFF2-40B4-BE49-F238E27FC236}">
                <a16:creationId xmlns:a16="http://schemas.microsoft.com/office/drawing/2014/main" id="{B9729BEA-149C-4266-9CE2-12D5CE418A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3831" y="4052567"/>
            <a:ext cx="5538265" cy="227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5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buFont typeface="+mj-lt"/>
              <a:buAutoNum type="romanUcPeriod" startAt="4"/>
            </a:pPr>
            <a:r>
              <a:rPr lang="pl-PL" dirty="0" err="1"/>
              <a:t>Research</a:t>
            </a:r>
            <a:r>
              <a:rPr lang="pl-PL" dirty="0"/>
              <a:t> </a:t>
            </a:r>
            <a:r>
              <a:rPr lang="pl-PL" dirty="0" err="1"/>
              <a:t>results</a:t>
            </a:r>
            <a:endParaRPr lang="pl-PL" dirty="0"/>
          </a:p>
        </p:txBody>
      </p:sp>
      <p:sp>
        <p:nvSpPr>
          <p:cNvPr id="5" name="Symbol zastępczy numeru slajdu 4"/>
          <p:cNvSpPr>
            <a:spLocks noGrp="1"/>
          </p:cNvSpPr>
          <p:nvPr>
            <p:ph type="sldNum" sz="quarter" idx="4"/>
          </p:nvPr>
        </p:nvSpPr>
        <p:spPr/>
        <p:txBody>
          <a:bodyPr/>
          <a:lstStyle/>
          <a:p>
            <a:pPr algn="r">
              <a:defRPr/>
            </a:pPr>
            <a:fld id="{9AC15838-3CEE-42BC-9BB2-A054A9C27782}" type="slidenum">
              <a:rPr lang="pl-PL" altLang="pl-PL" smtClean="0"/>
              <a:pPr algn="r">
                <a:defRPr/>
              </a:pPr>
              <a:t>9</a:t>
            </a:fld>
            <a:endParaRPr lang="pl-PL" altLang="pl-PL" dirty="0"/>
          </a:p>
        </p:txBody>
      </p:sp>
      <p:pic>
        <p:nvPicPr>
          <p:cNvPr id="3" name="Picture 2" descr="C:\Users\MZawistowski.DE-MZawistowski\Desktop\AirLogger2.PNG">
            <a:extLst>
              <a:ext uri="{FF2B5EF4-FFF2-40B4-BE49-F238E27FC236}">
                <a16:creationId xmlns:a16="http://schemas.microsoft.com/office/drawing/2014/main" id="{66008280-A483-4E90-8D9E-DFD0F58A43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187" y="1628800"/>
            <a:ext cx="3215575" cy="30956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MZawistowski.DE-MZawistowski\Desktop\DronBench2.PNG">
            <a:extLst>
              <a:ext uri="{FF2B5EF4-FFF2-40B4-BE49-F238E27FC236}">
                <a16:creationId xmlns:a16="http://schemas.microsoft.com/office/drawing/2014/main" id="{2F1FC422-8476-4A1E-989A-5BFC6BC3DA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4397" y="1628800"/>
            <a:ext cx="3223354" cy="3095681"/>
          </a:xfrm>
          <a:prstGeom prst="rect">
            <a:avLst/>
          </a:prstGeom>
          <a:noFill/>
          <a:extLst>
            <a:ext uri="{909E8E84-426E-40DD-AFC4-6F175D3DCCD1}">
              <a14:hiddenFill xmlns:a14="http://schemas.microsoft.com/office/drawing/2010/main">
                <a:solidFill>
                  <a:srgbClr val="FFFFFF"/>
                </a:solidFill>
              </a14:hiddenFill>
            </a:ext>
          </a:extLst>
        </p:spPr>
      </p:pic>
      <p:sp>
        <p:nvSpPr>
          <p:cNvPr id="6" name="Prostokąt 5">
            <a:extLst>
              <a:ext uri="{FF2B5EF4-FFF2-40B4-BE49-F238E27FC236}">
                <a16:creationId xmlns:a16="http://schemas.microsoft.com/office/drawing/2014/main" id="{A822F004-D66A-481A-B774-FCA26FF31508}"/>
              </a:ext>
            </a:extLst>
          </p:cNvPr>
          <p:cNvSpPr/>
          <p:nvPr/>
        </p:nvSpPr>
        <p:spPr>
          <a:xfrm>
            <a:off x="865813" y="5009080"/>
            <a:ext cx="2995026" cy="923330"/>
          </a:xfrm>
          <a:prstGeom prst="rect">
            <a:avLst/>
          </a:prstGeom>
        </p:spPr>
        <p:txBody>
          <a:bodyPr wrap="square">
            <a:spAutoFit/>
          </a:bodyPr>
          <a:lstStyle/>
          <a:p>
            <a:r>
              <a:rPr lang="en-US" b="1" spc="-1" dirty="0">
                <a:solidFill>
                  <a:srgbClr val="21518A"/>
                </a:solidFill>
              </a:rPr>
              <a:t>Main view </a:t>
            </a:r>
            <a:r>
              <a:rPr lang="pl-PL" b="1" spc="-1" dirty="0">
                <a:solidFill>
                  <a:srgbClr val="21518A"/>
                </a:solidFill>
              </a:rPr>
              <a:t>from </a:t>
            </a:r>
            <a:r>
              <a:rPr lang="en-US" b="1" spc="-1" dirty="0" err="1">
                <a:solidFill>
                  <a:srgbClr val="21518A"/>
                </a:solidFill>
              </a:rPr>
              <a:t>AirLogger</a:t>
            </a:r>
            <a:r>
              <a:rPr lang="en-US" b="1" spc="-1" dirty="0">
                <a:solidFill>
                  <a:srgbClr val="21518A"/>
                </a:solidFill>
              </a:rPr>
              <a:t> application with registered values</a:t>
            </a:r>
            <a:endParaRPr lang="pl-PL" dirty="0"/>
          </a:p>
        </p:txBody>
      </p:sp>
      <p:sp>
        <p:nvSpPr>
          <p:cNvPr id="8" name="Prostokąt 7">
            <a:extLst>
              <a:ext uri="{FF2B5EF4-FFF2-40B4-BE49-F238E27FC236}">
                <a16:creationId xmlns:a16="http://schemas.microsoft.com/office/drawing/2014/main" id="{C09F1250-B43F-4A0F-AE52-DD613F562B67}"/>
              </a:ext>
            </a:extLst>
          </p:cNvPr>
          <p:cNvSpPr/>
          <p:nvPr/>
        </p:nvSpPr>
        <p:spPr>
          <a:xfrm>
            <a:off x="5306992" y="5009080"/>
            <a:ext cx="2995026" cy="923330"/>
          </a:xfrm>
          <a:prstGeom prst="rect">
            <a:avLst/>
          </a:prstGeom>
        </p:spPr>
        <p:txBody>
          <a:bodyPr wrap="square">
            <a:spAutoFit/>
          </a:bodyPr>
          <a:lstStyle/>
          <a:p>
            <a:r>
              <a:rPr lang="en-US" b="1" spc="-1" dirty="0">
                <a:solidFill>
                  <a:srgbClr val="21518A"/>
                </a:solidFill>
              </a:rPr>
              <a:t>Graphics with values recorded by the </a:t>
            </a:r>
            <a:r>
              <a:rPr lang="en-US" b="1" spc="-1" dirty="0" err="1">
                <a:solidFill>
                  <a:srgbClr val="21518A"/>
                </a:solidFill>
              </a:rPr>
              <a:t>DronesBench</a:t>
            </a:r>
            <a:r>
              <a:rPr lang="en-US" b="1" spc="-1" dirty="0">
                <a:solidFill>
                  <a:srgbClr val="21518A"/>
                </a:solidFill>
              </a:rPr>
              <a:t> device</a:t>
            </a:r>
            <a:endParaRPr lang="pl-PL" dirty="0"/>
          </a:p>
        </p:txBody>
      </p:sp>
    </p:spTree>
    <p:extLst>
      <p:ext uri="{BB962C8B-B14F-4D97-AF65-F5344CB8AC3E}">
        <p14:creationId xmlns:p14="http://schemas.microsoft.com/office/powerpoint/2010/main" val="2551139540"/>
      </p:ext>
    </p:extLst>
  </p:cSld>
  <p:clrMapOvr>
    <a:masterClrMapping/>
  </p:clrMapOvr>
</p:sld>
</file>

<file path=ppt/theme/theme1.xml><?xml version="1.0" encoding="utf-8"?>
<a:theme xmlns:a="http://schemas.openxmlformats.org/drawingml/2006/main" name="Wzorni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1381</TotalTime>
  <Words>1048</Words>
  <Application>Microsoft Office PowerPoint</Application>
  <PresentationFormat>Pokaz na ekranie (4:3)</PresentationFormat>
  <Paragraphs>115</Paragraphs>
  <Slides>11</Slides>
  <Notes>10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11</vt:i4>
      </vt:variant>
    </vt:vector>
  </HeadingPairs>
  <TitlesOfParts>
    <vt:vector size="14" baseType="lpstr">
      <vt:lpstr>Arial</vt:lpstr>
      <vt:lpstr>Calibri</vt:lpstr>
      <vt:lpstr>Wzornik</vt:lpstr>
      <vt:lpstr>Reliability of UAV in fire services operations. Tests and measurements of selected parameters</vt:lpstr>
      <vt:lpstr>Agenda</vt:lpstr>
      <vt:lpstr>Introduction</vt:lpstr>
      <vt:lpstr>Example usage of UAVs in fire protection</vt:lpstr>
      <vt:lpstr>Key parameters for the operation of the UAV</vt:lpstr>
      <vt:lpstr>Key parameters for the operation of the UAV</vt:lpstr>
      <vt:lpstr>Research results</vt:lpstr>
      <vt:lpstr>Research results</vt:lpstr>
      <vt:lpstr>Research results</vt:lpstr>
      <vt:lpstr>Conclusions</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Ici</dc:creator>
  <cp:lastModifiedBy>RFellner</cp:lastModifiedBy>
  <cp:revision>123</cp:revision>
  <cp:lastPrinted>2013-11-12T00:24:23Z</cp:lastPrinted>
  <dcterms:created xsi:type="dcterms:W3CDTF">2013-10-22T17:15:03Z</dcterms:created>
  <dcterms:modified xsi:type="dcterms:W3CDTF">2020-10-19T08:14:10Z</dcterms:modified>
</cp:coreProperties>
</file>