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6" r:id="rId2"/>
    <p:sldId id="296" r:id="rId3"/>
    <p:sldId id="297" r:id="rId4"/>
    <p:sldId id="307" r:id="rId5"/>
    <p:sldId id="298" r:id="rId6"/>
    <p:sldId id="299" r:id="rId7"/>
    <p:sldId id="309" r:id="rId8"/>
    <p:sldId id="300" r:id="rId9"/>
    <p:sldId id="301" r:id="rId10"/>
    <p:sldId id="305" r:id="rId11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94694" autoAdjust="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19.10.2020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19.10.2020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74634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27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195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1159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12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69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5" y="404797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Date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Introduction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Summary</a:t>
            </a:r>
            <a:endParaRPr lang="pl-PL" dirty="0"/>
          </a:p>
          <a:p>
            <a:pPr lvl="0"/>
            <a:r>
              <a:rPr lang="pl-PL" dirty="0" err="1"/>
              <a:t>Conclusions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  <a:p>
            <a:pPr lvl="0"/>
            <a:endParaRPr lang="pl-PL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en-US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 err="1"/>
              <a:t>Position</a:t>
            </a:r>
            <a:r>
              <a:rPr lang="pl-PL" dirty="0"/>
              <a:t> 1.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2.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3.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4.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5.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Competitiveness Assessment of Polish Regional Airports Based on Location Planning </a:t>
            </a:r>
            <a:r>
              <a:rPr lang="en-US" dirty="0" smtClean="0"/>
              <a:t>Models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0527" y="3429000"/>
            <a:ext cx="8145756" cy="432048"/>
          </a:xfrm>
        </p:spPr>
        <p:txBody>
          <a:bodyPr/>
          <a:lstStyle/>
          <a:p>
            <a:r>
              <a:rPr lang="pl-PL" dirty="0"/>
              <a:t>Jakub Dyrcz, Allan Nõmmik, Wioletta Binkowska, Dago </a:t>
            </a:r>
            <a:r>
              <a:rPr lang="pl-PL" dirty="0" smtClean="0"/>
              <a:t>Antov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Politechnika </a:t>
            </a:r>
            <a:r>
              <a:rPr lang="pl-PL" dirty="0"/>
              <a:t>Krakowska</a:t>
            </a:r>
          </a:p>
          <a:p>
            <a:r>
              <a:rPr lang="pl-PL" dirty="0" smtClean="0"/>
              <a:t>Tallinn </a:t>
            </a:r>
            <a:r>
              <a:rPr lang="pl-PL" dirty="0"/>
              <a:t>University of Technology</a:t>
            </a:r>
          </a:p>
          <a:p>
            <a:r>
              <a:rPr lang="pl-PL" dirty="0" smtClean="0"/>
              <a:t>Estonian </a:t>
            </a:r>
            <a:r>
              <a:rPr lang="pl-PL" dirty="0"/>
              <a:t>Aviation Academy</a:t>
            </a:r>
          </a:p>
          <a:p>
            <a:r>
              <a:rPr lang="pl-PL" dirty="0" smtClean="0"/>
              <a:t>Jagiellonian </a:t>
            </a:r>
            <a:r>
              <a:rPr lang="pl-PL" dirty="0"/>
              <a:t>University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470527" y="5733256"/>
            <a:ext cx="8185629" cy="360040"/>
          </a:xfrm>
        </p:spPr>
        <p:txBody>
          <a:bodyPr/>
          <a:lstStyle/>
          <a:p>
            <a:r>
              <a:rPr lang="pl-PL" dirty="0" smtClean="0"/>
              <a:t>20.10.2020</a:t>
            </a:r>
            <a:endParaRPr lang="pl-PL" dirty="0"/>
          </a:p>
        </p:txBody>
      </p:sp>
      <p:pic>
        <p:nvPicPr>
          <p:cNvPr id="6" name="Picture 2" descr="politechnika krakowska Logo Vector (.EPS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0805"/>
            <a:ext cx="1301405" cy="12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allinn University of Technology in Estonia Reviews &amp; Rankings | EDUopini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17122" r="14240" b="23382"/>
          <a:stretch/>
        </p:blipFill>
        <p:spPr bwMode="auto">
          <a:xfrm>
            <a:off x="7044328" y="3935278"/>
            <a:ext cx="1769137" cy="11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Estonian Aviation Academy logo.pn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90" y="5517232"/>
            <a:ext cx="314709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Jagiellonian University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72" y="5163168"/>
            <a:ext cx="23812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85124" y="980728"/>
            <a:ext cx="7772400" cy="646948"/>
          </a:xfrm>
        </p:spPr>
        <p:txBody>
          <a:bodyPr/>
          <a:lstStyle/>
          <a:p>
            <a:r>
              <a:rPr lang="en-US" dirty="0"/>
              <a:t>Competitiveness Assessment of Polish Regional Airports Based on Location Planning Models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485630" y="1628800"/>
            <a:ext cx="7771894" cy="431800"/>
          </a:xfrm>
        </p:spPr>
        <p:txBody>
          <a:bodyPr/>
          <a:lstStyle/>
          <a:p>
            <a:r>
              <a:rPr lang="pl-PL" dirty="0"/>
              <a:t>Jakub Dyrcz, Allan Nõmmik, Wioletta Binkowska, Dago </a:t>
            </a:r>
            <a:r>
              <a:rPr lang="pl-PL" dirty="0" smtClean="0"/>
              <a:t>Antov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485630" y="2337956"/>
            <a:ext cx="7771894" cy="370964"/>
          </a:xfrm>
        </p:spPr>
        <p:txBody>
          <a:bodyPr/>
          <a:lstStyle/>
          <a:p>
            <a:r>
              <a:rPr lang="pl-PL" dirty="0" smtClean="0"/>
              <a:t>Politechnika </a:t>
            </a:r>
            <a:r>
              <a:rPr lang="pl-PL" dirty="0"/>
              <a:t>Krakowska</a:t>
            </a:r>
          </a:p>
          <a:p>
            <a:r>
              <a:rPr lang="pl-PL" dirty="0" smtClean="0"/>
              <a:t>Tallinn </a:t>
            </a:r>
            <a:r>
              <a:rPr lang="pl-PL" dirty="0"/>
              <a:t>University of Technology</a:t>
            </a:r>
          </a:p>
          <a:p>
            <a:r>
              <a:rPr lang="pl-PL" dirty="0" smtClean="0"/>
              <a:t>Estonian </a:t>
            </a:r>
            <a:r>
              <a:rPr lang="pl-PL" dirty="0"/>
              <a:t>Aviation Academy</a:t>
            </a:r>
          </a:p>
          <a:p>
            <a:r>
              <a:rPr lang="pl-PL" dirty="0" smtClean="0"/>
              <a:t>Jagiellonian University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489366" y="4066148"/>
            <a:ext cx="7771894" cy="370964"/>
          </a:xfrm>
        </p:spPr>
        <p:txBody>
          <a:bodyPr/>
          <a:lstStyle/>
          <a:p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>
          <a:xfrm>
            <a:off x="485774" y="4365104"/>
            <a:ext cx="8550721" cy="1800200"/>
          </a:xfrm>
        </p:spPr>
        <p:txBody>
          <a:bodyPr/>
          <a:lstStyle/>
          <a:p>
            <a:pPr algn="just"/>
            <a:r>
              <a:rPr lang="en-US" dirty="0" err="1"/>
              <a:t>Pashkevich</a:t>
            </a:r>
            <a:r>
              <a:rPr lang="en-US" dirty="0"/>
              <a:t>, A., </a:t>
            </a:r>
            <a:r>
              <a:rPr lang="en-US" dirty="0" err="1"/>
              <a:t>Nõmmik</a:t>
            </a:r>
            <a:r>
              <a:rPr lang="en-US" dirty="0"/>
              <a:t>, A., </a:t>
            </a:r>
            <a:r>
              <a:rPr lang="en-US" dirty="0" err="1"/>
              <a:t>Antov</a:t>
            </a:r>
            <a:r>
              <a:rPr lang="en-US" dirty="0"/>
              <a:t>, D. 2017. Competitiveness Analysis of Regional Airports Based on Location Planning Models: the Case Study of Finland. Proceedings of 21st International Scientific Conference. Transport Means 2017. Part III. </a:t>
            </a:r>
            <a:r>
              <a:rPr lang="en-US" dirty="0" smtClean="0"/>
              <a:t>754-761.</a:t>
            </a:r>
            <a:endParaRPr lang="pl-PL" dirty="0"/>
          </a:p>
          <a:p>
            <a:pPr algn="just"/>
            <a:r>
              <a:rPr lang="en-US" dirty="0" err="1"/>
              <a:t>Hakimi</a:t>
            </a:r>
            <a:r>
              <a:rPr lang="en-US" dirty="0"/>
              <a:t>, S. 1964. Optimum location of switching centers and the absolute centers and medians of a graph. Operations Research 12, </a:t>
            </a:r>
            <a:r>
              <a:rPr lang="en-US" dirty="0" smtClean="0"/>
              <a:t>450-459.</a:t>
            </a:r>
            <a:endParaRPr lang="pl-PL" dirty="0"/>
          </a:p>
          <a:p>
            <a:pPr algn="just"/>
            <a:r>
              <a:rPr lang="en-US" dirty="0" err="1" smtClean="0"/>
              <a:t>Saatcioglu</a:t>
            </a:r>
            <a:r>
              <a:rPr lang="en-US" dirty="0"/>
              <a:t>, O. 1982. Mathematical programming models for airport site selection. Transportation Research Part B 16(6), 435-447.</a:t>
            </a:r>
            <a:endParaRPr lang="pl-PL" dirty="0"/>
          </a:p>
          <a:p>
            <a:pPr algn="just"/>
            <a:r>
              <a:rPr lang="en-US" dirty="0" err="1" smtClean="0"/>
              <a:t>Pavlyuk</a:t>
            </a:r>
            <a:r>
              <a:rPr lang="en-US" dirty="0"/>
              <a:t>, D. 2014. Spatial Aspects of European Airports’ Partial Factor Productivity. Transport and Telecommunication 15, 20-26.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10</a:t>
            </a:fld>
            <a:endParaRPr lang="pl-PL" altLang="pl-PL" dirty="0"/>
          </a:p>
        </p:txBody>
      </p:sp>
      <p:pic>
        <p:nvPicPr>
          <p:cNvPr id="8" name="Picture 2" descr="politechnika krakowska Logo Vector (.EPS)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09314"/>
            <a:ext cx="1050400" cy="10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llinn University of Technology in Estonia Reviews &amp; Rankings | EDUopini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17122" r="14240" b="23382"/>
          <a:stretch/>
        </p:blipFill>
        <p:spPr bwMode="auto">
          <a:xfrm>
            <a:off x="7047067" y="2222253"/>
            <a:ext cx="1259488" cy="7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le:Estonian Aviation Academy logo.pn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01" y="3501008"/>
            <a:ext cx="2898175" cy="7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giellonian University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97" y="3133756"/>
            <a:ext cx="2191428" cy="12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8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Introduction</a:t>
            </a:r>
          </a:p>
          <a:p>
            <a:pPr lvl="0"/>
            <a:r>
              <a:rPr lang="en-GB" dirty="0" smtClean="0"/>
              <a:t>Airports in Poland</a:t>
            </a:r>
            <a:endParaRPr lang="pl-PL" dirty="0"/>
          </a:p>
          <a:p>
            <a:pPr lvl="0"/>
            <a:r>
              <a:rPr lang="pl-PL" dirty="0"/>
              <a:t>Location planning </a:t>
            </a:r>
            <a:r>
              <a:rPr lang="pl-PL" dirty="0" smtClean="0"/>
              <a:t>models</a:t>
            </a:r>
            <a:endParaRPr lang="pl-PL" dirty="0"/>
          </a:p>
          <a:p>
            <a:pPr lvl="0"/>
            <a:r>
              <a:rPr lang="en-US" dirty="0"/>
              <a:t>Results of the Polish case </a:t>
            </a:r>
            <a:r>
              <a:rPr lang="en-US" dirty="0" smtClean="0"/>
              <a:t>study</a:t>
            </a:r>
            <a:endParaRPr lang="pl-PL" dirty="0"/>
          </a:p>
          <a:p>
            <a:r>
              <a:rPr lang="pl-PL" dirty="0" smtClean="0"/>
              <a:t>Discussion and Conclusions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smtClean="0"/>
              <a:t>Introduction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71127"/>
          </a:xfrm>
        </p:spPr>
        <p:txBody>
          <a:bodyPr/>
          <a:lstStyle/>
          <a:p>
            <a:pPr algn="just"/>
            <a:r>
              <a:rPr lang="en-US" dirty="0"/>
              <a:t>Regional Airport Theory</a:t>
            </a:r>
            <a:r>
              <a:rPr lang="pl-PL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Regional airport </a:t>
            </a:r>
            <a:r>
              <a:rPr lang="pl-PL" dirty="0" smtClean="0"/>
              <a:t>is a</a:t>
            </a:r>
            <a:r>
              <a:rPr lang="en-US" dirty="0" smtClean="0"/>
              <a:t> </a:t>
            </a:r>
            <a:r>
              <a:rPr lang="en-US" dirty="0"/>
              <a:t>non capital </a:t>
            </a:r>
            <a:r>
              <a:rPr lang="en-US" dirty="0" smtClean="0"/>
              <a:t>airport </a:t>
            </a:r>
            <a:r>
              <a:rPr lang="en-US" dirty="0"/>
              <a:t>for servicing small geographical </a:t>
            </a:r>
            <a:r>
              <a:rPr lang="en-US" dirty="0" smtClean="0"/>
              <a:t>areas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Regional airports for regional aircrafts or aircrafts, which are used by regional (feeder) </a:t>
            </a:r>
            <a:r>
              <a:rPr lang="en-US" dirty="0" smtClean="0"/>
              <a:t>airlines</a:t>
            </a:r>
            <a:r>
              <a:rPr lang="pl-PL" dirty="0" smtClean="0"/>
              <a:t>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Regional airport could be understood as a non-hub airport, without transfer </a:t>
            </a:r>
            <a:r>
              <a:rPr lang="en-US" dirty="0" smtClean="0"/>
              <a:t>traffic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pPr algn="just"/>
            <a:endParaRPr lang="pl-PL" dirty="0" smtClean="0"/>
          </a:p>
          <a:p>
            <a:pPr algn="just"/>
            <a:r>
              <a:rPr lang="en-US" dirty="0" smtClean="0"/>
              <a:t>Due </a:t>
            </a:r>
            <a:r>
              <a:rPr lang="en-US" dirty="0"/>
              <a:t>the impact of market liberalization numerous small airports are losing or have already lost their </a:t>
            </a:r>
            <a:r>
              <a:rPr lang="en-US" dirty="0" smtClean="0"/>
              <a:t>traffic</a:t>
            </a:r>
            <a:r>
              <a:rPr lang="pl-PL" dirty="0" smtClean="0"/>
              <a:t>.</a:t>
            </a:r>
            <a:endParaRPr lang="ru-RU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The European Commission starts to focus on the regulation of public investments to European airports to ensure more private investments for renovation and development of the </a:t>
            </a:r>
            <a:r>
              <a:rPr lang="en-US" dirty="0" smtClean="0"/>
              <a:t>airports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smtClean="0"/>
              <a:t>Introduction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59184"/>
              </p:ext>
            </p:extLst>
          </p:nvPr>
        </p:nvGraphicFramePr>
        <p:xfrm>
          <a:off x="1259632" y="1844824"/>
          <a:ext cx="6904321" cy="189888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64277">
                  <a:extLst>
                    <a:ext uri="{9D8B030D-6E8A-4147-A177-3AD203B41FA5}">
                      <a16:colId xmlns:a16="http://schemas.microsoft.com/office/drawing/2014/main" val="3323684972"/>
                    </a:ext>
                  </a:extLst>
                </a:gridCol>
                <a:gridCol w="1534228">
                  <a:extLst>
                    <a:ext uri="{9D8B030D-6E8A-4147-A177-3AD203B41FA5}">
                      <a16:colId xmlns:a16="http://schemas.microsoft.com/office/drawing/2014/main" val="328722725"/>
                    </a:ext>
                  </a:extLst>
                </a:gridCol>
                <a:gridCol w="2505816">
                  <a:extLst>
                    <a:ext uri="{9D8B030D-6E8A-4147-A177-3AD203B41FA5}">
                      <a16:colId xmlns:a16="http://schemas.microsoft.com/office/drawing/2014/main" val="920059533"/>
                    </a:ext>
                  </a:extLst>
                </a:gridCol>
              </a:tblGrid>
              <a:tr h="204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Annual amount of enplaned passengers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Common Name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European airports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3660040"/>
                  </a:ext>
                </a:extLst>
              </a:tr>
              <a:tr h="299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Large: 1% or more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Large Hub Primary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More than 11.06 mln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699608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Medium: at least 0.25%, but less than 1%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Medium Hub Primary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At least 2.77 mln, but less than 1.06 mln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148426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Small: at least 0.05%, but less than 0.25%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Small Hub Primary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At least 0.55 </a:t>
                      </a:r>
                      <a:r>
                        <a:rPr lang="en-US" sz="1200" u="none" strike="noStrike" dirty="0" err="1">
                          <a:effectLst/>
                        </a:rPr>
                        <a:t>mln</a:t>
                      </a:r>
                      <a:r>
                        <a:rPr lang="en-US" sz="1200" u="none" strike="noStrike" dirty="0">
                          <a:effectLst/>
                        </a:rPr>
                        <a:t>, but less than 2.77 </a:t>
                      </a:r>
                      <a:r>
                        <a:rPr lang="en-US" sz="1200" u="none" strike="noStrike" dirty="0" err="1">
                          <a:effectLst/>
                        </a:rPr>
                        <a:t>mln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243544"/>
                  </a:ext>
                </a:extLst>
              </a:tr>
              <a:tr h="353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Non-hub: more than 10000, but less than 0.05%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Non-hub Primary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More than 16000, but less than 0.55 </a:t>
                      </a:r>
                      <a:r>
                        <a:rPr lang="en-US" sz="1200" u="none" strike="noStrike" dirty="0" err="1">
                          <a:effectLst/>
                        </a:rPr>
                        <a:t>mln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1759131"/>
                  </a:ext>
                </a:extLst>
              </a:tr>
              <a:tr h="307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Non-hub: more than 2500, but less than 10000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Non-primary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More than 4000, but less than 16000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7891621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37208"/>
              </p:ext>
            </p:extLst>
          </p:nvPr>
        </p:nvGraphicFramePr>
        <p:xfrm>
          <a:off x="323528" y="4653136"/>
          <a:ext cx="2448272" cy="13681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162236888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359408916"/>
                    </a:ext>
                  </a:extLst>
                </a:gridCol>
              </a:tblGrid>
              <a:tr h="540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Size of airport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Maximum investment aid intensity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7060861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&gt;3-5 million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up to 25 %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6625371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1-3 million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up to 50 %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3141088"/>
                  </a:ext>
                </a:extLst>
              </a:tr>
              <a:tr h="275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&lt;1 million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up to 75 %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987523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66566"/>
              </p:ext>
            </p:extLst>
          </p:nvPr>
        </p:nvGraphicFramePr>
        <p:xfrm>
          <a:off x="3059832" y="4362582"/>
          <a:ext cx="5997269" cy="20907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3492769639"/>
                    </a:ext>
                  </a:extLst>
                </a:gridCol>
                <a:gridCol w="3548997">
                  <a:extLst>
                    <a:ext uri="{9D8B030D-6E8A-4147-A177-3AD203B41FA5}">
                      <a16:colId xmlns:a16="http://schemas.microsoft.com/office/drawing/2014/main" val="1203894926"/>
                    </a:ext>
                  </a:extLst>
                </a:gridCol>
              </a:tblGrid>
              <a:tr h="227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Annual passenger traffic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Description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val="336191751"/>
                  </a:ext>
                </a:extLst>
              </a:tr>
              <a:tr h="214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Up to 200000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May not be able to cover their operating costs to a large extent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val="1483789449"/>
                  </a:ext>
                </a:extLst>
              </a:tr>
              <a:tr h="267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Between 200000 and 700000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May no be able to cover their operating costs to a substantial extent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val="4052925303"/>
                  </a:ext>
                </a:extLst>
              </a:tr>
              <a:tr h="267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Between 700000 to 1 million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Should in general be able to cover their operating costs to a greater extent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val="2383863256"/>
                  </a:ext>
                </a:extLst>
              </a:tr>
              <a:tr h="267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Between 1 to 3 million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Should, on average, be able to cover the majority of their operating costs.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val="1164344990"/>
                  </a:ext>
                </a:extLst>
              </a:tr>
              <a:tr h="3746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Above 3 million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Usually profitable at operating level and should be able to cover their operating costs.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extLst>
                  <a:ext uri="{0D108BD9-81ED-4DB2-BD59-A6C34878D82A}">
                    <a16:rowId xmlns:a16="http://schemas.microsoft.com/office/drawing/2014/main" val="3514053884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3428319" y="4026550"/>
            <a:ext cx="5104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u="sng" dirty="0"/>
              <a:t>Financial viability of airports depending on passenger traffic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3528" y="4025198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u="sng" dirty="0"/>
              <a:t>Investment rates according to airport size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287341" y="1511036"/>
            <a:ext cx="6750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u="sng" dirty="0"/>
              <a:t>US FAA approach for categorization of airports in the European environment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60400" y="6021288"/>
            <a:ext cx="2069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Source: Guidelines on State aid to airports and airlines, 2014.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254161" y="374371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50" dirty="0"/>
              <a:t>Source: US Federal Aviation Administration. Airport Categories.</a:t>
            </a:r>
          </a:p>
        </p:txBody>
      </p:sp>
    </p:spTree>
    <p:extLst>
      <p:ext uri="{BB962C8B-B14F-4D97-AF65-F5344CB8AC3E}">
        <p14:creationId xmlns:p14="http://schemas.microsoft.com/office/powerpoint/2010/main" val="233539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I:\Poland\4-dyplomanty\2015-02-jesien-Malgorzata_Zielinska\08-Inair_2019\mapka-lotniska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342"/>
            <a:ext cx="4392930" cy="43929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0400" y="1052736"/>
            <a:ext cx="8229600" cy="401516"/>
          </a:xfrm>
        </p:spPr>
        <p:txBody>
          <a:bodyPr/>
          <a:lstStyle/>
          <a:p>
            <a:pPr>
              <a:buFont typeface="+mj-lt"/>
              <a:buAutoNum type="romanUcPeriod" startAt="2"/>
            </a:pPr>
            <a:r>
              <a:rPr lang="en-GB" dirty="0" smtClean="0"/>
              <a:t>Airports in Poland</a:t>
            </a:r>
            <a:endParaRPr lang="pl-PL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484785"/>
            <a:ext cx="5472608" cy="4464495"/>
          </a:xfrm>
        </p:spPr>
        <p:txBody>
          <a:bodyPr/>
          <a:lstStyle/>
          <a:p>
            <a:r>
              <a:rPr lang="en-US" sz="1600" dirty="0" smtClean="0"/>
              <a:t>By </a:t>
            </a:r>
            <a:r>
              <a:rPr lang="en-US" sz="1600" dirty="0"/>
              <a:t>the end of July 2019, the network airports in Poland includes 64 civil airports (ULC, </a:t>
            </a:r>
            <a:r>
              <a:rPr lang="en-US" sz="1600" dirty="0" err="1"/>
              <a:t>Rejestr</a:t>
            </a:r>
            <a:r>
              <a:rPr lang="en-US" sz="1600" dirty="0"/>
              <a:t> </a:t>
            </a:r>
            <a:r>
              <a:rPr lang="en-US" sz="1600" dirty="0" err="1"/>
              <a:t>lotnisk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ewidencja</a:t>
            </a:r>
            <a:r>
              <a:rPr lang="en-US" sz="1600" dirty="0"/>
              <a:t> </a:t>
            </a:r>
            <a:r>
              <a:rPr lang="en-US" sz="1600" dirty="0" err="1"/>
              <a:t>lądowisk</a:t>
            </a:r>
            <a:r>
              <a:rPr lang="en-US" sz="1600" dirty="0"/>
              <a:t>, 2019):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14 </a:t>
            </a:r>
            <a:r>
              <a:rPr lang="en-US" sz="1600" dirty="0"/>
              <a:t>certificated public-use airports,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9 </a:t>
            </a:r>
            <a:r>
              <a:rPr lang="en-US" sz="1600" dirty="0"/>
              <a:t>public-use airports with limited certification,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21 </a:t>
            </a:r>
            <a:r>
              <a:rPr lang="en-US" sz="1600" dirty="0"/>
              <a:t>public-use airports, which are not liable to be </a:t>
            </a:r>
            <a:r>
              <a:rPr lang="en-US" sz="1600" dirty="0" smtClean="0"/>
              <a:t>certificated,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 </a:t>
            </a:r>
            <a:r>
              <a:rPr lang="en-US" sz="1600" dirty="0"/>
              <a:t>airports for exclusive </a:t>
            </a:r>
            <a:r>
              <a:rPr lang="en-US" sz="1600" dirty="0" smtClean="0"/>
              <a:t>use.</a:t>
            </a:r>
          </a:p>
          <a:p>
            <a:endParaRPr lang="en-US" sz="1600" dirty="0"/>
          </a:p>
          <a:p>
            <a:r>
              <a:rPr lang="en-US" sz="1600" dirty="0"/>
              <a:t>Warsaw Chopin Airport was not taken into </a:t>
            </a:r>
            <a:r>
              <a:rPr lang="en-US" sz="1600" dirty="0" smtClean="0"/>
              <a:t>consideration: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main airport in the country, at the moment.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main interchange hub for national "flag carrier" -  </a:t>
            </a:r>
            <a:r>
              <a:rPr lang="en-US" sz="1600" dirty="0" err="1"/>
              <a:t>Polskie</a:t>
            </a:r>
            <a:r>
              <a:rPr lang="en-US" sz="1600" dirty="0"/>
              <a:t> </a:t>
            </a:r>
            <a:r>
              <a:rPr lang="en-US" sz="1600" dirty="0" err="1"/>
              <a:t>Linie</a:t>
            </a:r>
            <a:r>
              <a:rPr lang="en-US" sz="1600" dirty="0"/>
              <a:t> </a:t>
            </a:r>
            <a:r>
              <a:rPr lang="en-US" sz="1600" dirty="0" err="1"/>
              <a:t>Lotnicze</a:t>
            </a:r>
            <a:r>
              <a:rPr lang="en-US" sz="1600" dirty="0"/>
              <a:t> LOT S.A.</a:t>
            </a:r>
          </a:p>
          <a:p>
            <a:endParaRPr lang="en-US" sz="1600" dirty="0"/>
          </a:p>
          <a:p>
            <a:r>
              <a:rPr lang="en-US" sz="1600" dirty="0"/>
              <a:t>Warsaw </a:t>
            </a:r>
            <a:r>
              <a:rPr lang="en-US" sz="1600" dirty="0" smtClean="0"/>
              <a:t>Radom </a:t>
            </a:r>
            <a:r>
              <a:rPr lang="en-US" sz="1600" dirty="0"/>
              <a:t>Airport was taken into account for the </a:t>
            </a:r>
            <a:r>
              <a:rPr lang="en-US" sz="1600" dirty="0" smtClean="0"/>
              <a:t>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years 2016 and 2017 it functioned normally operating domestic and international flights.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his airport has enough developed infrastructures.</a:t>
            </a:r>
            <a:endParaRPr lang="pl-PL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0869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0400" y="980728"/>
            <a:ext cx="8229600" cy="401516"/>
          </a:xfrm>
        </p:spPr>
        <p:txBody>
          <a:bodyPr/>
          <a:lstStyle/>
          <a:p>
            <a:pPr>
              <a:buFont typeface="+mj-lt"/>
              <a:buAutoNum type="romanUcPeriod" startAt="3"/>
            </a:pPr>
            <a:r>
              <a:rPr lang="en-US" dirty="0"/>
              <a:t>Location planning models to assess the competitiveness of regional </a:t>
            </a:r>
            <a:r>
              <a:rPr lang="en-US" dirty="0" smtClean="0"/>
              <a:t>airports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6</a:t>
            </a:fld>
            <a:endParaRPr lang="pl-PL" altLang="pl-PL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/>
          <a:lstStyle/>
          <a:p>
            <a:r>
              <a:rPr lang="en-US" dirty="0"/>
              <a:t>Modelling background: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Classical field of implementation </a:t>
            </a:r>
            <a:r>
              <a:rPr lang="en-US" dirty="0" smtClean="0"/>
              <a:t>– logistics,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Amount of clients (demand points</a:t>
            </a:r>
            <a:r>
              <a:rPr lang="en-US" dirty="0" smtClean="0"/>
              <a:t>),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Amount of potential warehouses (facilities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P-Center </a:t>
            </a:r>
            <a:r>
              <a:rPr lang="en-US" dirty="0"/>
              <a:t>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Its goal function minimizes the maximum distance to each client from its closest facility.</a:t>
            </a:r>
          </a:p>
          <a:p>
            <a:r>
              <a:rPr lang="en-US" dirty="0" smtClean="0"/>
              <a:t>P-Median </a:t>
            </a:r>
            <a:r>
              <a:rPr lang="en-US" dirty="0"/>
              <a:t>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finds the best locations of facilities to minimize the demand-weighted total distance between demand points and the facilities, to which they are </a:t>
            </a:r>
            <a:r>
              <a:rPr lang="en-US" dirty="0" smtClean="0"/>
              <a:t>assigned.</a:t>
            </a:r>
          </a:p>
          <a:p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objective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to assess how airports transferred their competitive potential provided by their location in winning the passengers by comparing ranking based on the </a:t>
            </a:r>
            <a:r>
              <a:rPr lang="en-US" dirty="0" smtClean="0"/>
              <a:t>calculation </a:t>
            </a:r>
            <a:r>
              <a:rPr lang="en-US" dirty="0"/>
              <a:t>of models with ranking based on passenger traffic.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449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3"/>
            </a:pPr>
            <a:r>
              <a:rPr lang="en-US" dirty="0"/>
              <a:t>Location planning models to assess the competitiveness of regional </a:t>
            </a:r>
            <a:r>
              <a:rPr lang="en-US" dirty="0" smtClean="0"/>
              <a:t>airports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7</a:t>
            </a:fld>
            <a:endParaRPr lang="pl-PL" altLang="pl-PL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4455"/>
          </a:xfrm>
        </p:spPr>
        <p:txBody>
          <a:bodyPr/>
          <a:lstStyle/>
          <a:p>
            <a:r>
              <a:rPr lang="pl-PL" sz="1600" dirty="0" smtClean="0"/>
              <a:t>Adaptation </a:t>
            </a:r>
            <a:r>
              <a:rPr lang="pl-PL" sz="1600" dirty="0"/>
              <a:t>of models: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Clients – Polish voivodeships;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Facilities – selected Polish airports;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Population of voivodeships as weights for models;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Distance matrix from Google Maps based on origin-destination Matrix, where origins – capitals of voivodeships, destination – selected airports.</a:t>
            </a:r>
          </a:p>
          <a:p>
            <a:endParaRPr lang="en-GB" sz="1600" dirty="0" smtClean="0"/>
          </a:p>
          <a:p>
            <a:r>
              <a:rPr lang="pl-PL" sz="1600" dirty="0" smtClean="0"/>
              <a:t>Two </a:t>
            </a:r>
            <a:r>
              <a:rPr lang="pl-PL" sz="1600" dirty="0"/>
              <a:t>additional important assumptions in case of population: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Warszawa will be considered regardless the fact that the Warsaw Chopin Airport is situated inside the </a:t>
            </a:r>
            <a:r>
              <a:rPr lang="en-US" sz="1600" dirty="0" smtClean="0"/>
              <a:t>city: </a:t>
            </a:r>
          </a:p>
          <a:p>
            <a:pPr marL="1028700" lvl="1"/>
            <a:r>
              <a:rPr lang="en-US" sz="1600" dirty="0" smtClean="0"/>
              <a:t>there </a:t>
            </a:r>
            <a:r>
              <a:rPr lang="en-US" sz="1600" dirty="0"/>
              <a:t>are 2 other airports (Warsaw </a:t>
            </a:r>
            <a:r>
              <a:rPr lang="en-US" sz="1600" dirty="0" err="1"/>
              <a:t>Modlin</a:t>
            </a:r>
            <a:r>
              <a:rPr lang="en-US" sz="1600" dirty="0"/>
              <a:t> Airport and Warsaw Radom Airport), which are partly or fully orientated on Masovian </a:t>
            </a:r>
            <a:r>
              <a:rPr lang="en-US" sz="1600" dirty="0" err="1"/>
              <a:t>Voivodeship</a:t>
            </a:r>
            <a:r>
              <a:rPr lang="en-US" sz="1600" dirty="0"/>
              <a:t>.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Kuyavian</a:t>
            </a:r>
            <a:r>
              <a:rPr lang="en-US" sz="1600" dirty="0" smtClean="0"/>
              <a:t>-Pomeranian </a:t>
            </a:r>
            <a:r>
              <a:rPr lang="en-US" sz="1600" dirty="0" err="1"/>
              <a:t>Voivodeship</a:t>
            </a:r>
            <a:r>
              <a:rPr lang="en-US" sz="1600" dirty="0"/>
              <a:t> as well as </a:t>
            </a:r>
            <a:r>
              <a:rPr lang="en-US" sz="1600" dirty="0" err="1"/>
              <a:t>Lubusz</a:t>
            </a:r>
            <a:r>
              <a:rPr lang="en-US" sz="1600" dirty="0"/>
              <a:t> </a:t>
            </a:r>
            <a:r>
              <a:rPr lang="en-US" sz="1600" dirty="0" err="1"/>
              <a:t>Voivodeship</a:t>
            </a:r>
            <a:r>
              <a:rPr lang="en-US" sz="1600" dirty="0"/>
              <a:t> have two capitals, which means two gravitation points per administrative unit: </a:t>
            </a:r>
          </a:p>
          <a:p>
            <a:pPr marL="1028700" lvl="1"/>
            <a:r>
              <a:rPr lang="en-US" sz="1600" dirty="0"/>
              <a:t>their populations were divided proportionately with inhabitants of their capitals.</a:t>
            </a:r>
            <a:endParaRPr lang="en-GB" sz="1600" dirty="0" smtClean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4167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en-US" dirty="0"/>
              <a:t>Results of the Polish case </a:t>
            </a:r>
            <a:r>
              <a:rPr lang="en-US" dirty="0" smtClean="0"/>
              <a:t>study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8</a:t>
            </a:fld>
            <a:endParaRPr lang="pl-PL" altLang="pl-PL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19128"/>
              </p:ext>
            </p:extLst>
          </p:nvPr>
        </p:nvGraphicFramePr>
        <p:xfrm>
          <a:off x="611560" y="1772811"/>
          <a:ext cx="8037140" cy="439249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8916">
                  <a:extLst>
                    <a:ext uri="{9D8B030D-6E8A-4147-A177-3AD203B41FA5}">
                      <a16:colId xmlns:a16="http://schemas.microsoft.com/office/drawing/2014/main" val="1438483070"/>
                    </a:ext>
                  </a:extLst>
                </a:gridCol>
                <a:gridCol w="1175450">
                  <a:extLst>
                    <a:ext uri="{9D8B030D-6E8A-4147-A177-3AD203B41FA5}">
                      <a16:colId xmlns:a16="http://schemas.microsoft.com/office/drawing/2014/main" val="3549993323"/>
                    </a:ext>
                  </a:extLst>
                </a:gridCol>
                <a:gridCol w="1381154">
                  <a:extLst>
                    <a:ext uri="{9D8B030D-6E8A-4147-A177-3AD203B41FA5}">
                      <a16:colId xmlns:a16="http://schemas.microsoft.com/office/drawing/2014/main" val="3427562299"/>
                    </a:ext>
                  </a:extLst>
                </a:gridCol>
                <a:gridCol w="705270">
                  <a:extLst>
                    <a:ext uri="{9D8B030D-6E8A-4147-A177-3AD203B41FA5}">
                      <a16:colId xmlns:a16="http://schemas.microsoft.com/office/drawing/2014/main" val="3697106484"/>
                    </a:ext>
                  </a:extLst>
                </a:gridCol>
                <a:gridCol w="705270">
                  <a:extLst>
                    <a:ext uri="{9D8B030D-6E8A-4147-A177-3AD203B41FA5}">
                      <a16:colId xmlns:a16="http://schemas.microsoft.com/office/drawing/2014/main" val="2206846591"/>
                    </a:ext>
                  </a:extLst>
                </a:gridCol>
                <a:gridCol w="705270">
                  <a:extLst>
                    <a:ext uri="{9D8B030D-6E8A-4147-A177-3AD203B41FA5}">
                      <a16:colId xmlns:a16="http://schemas.microsoft.com/office/drawing/2014/main" val="1409844156"/>
                    </a:ext>
                  </a:extLst>
                </a:gridCol>
                <a:gridCol w="705270">
                  <a:extLst>
                    <a:ext uri="{9D8B030D-6E8A-4147-A177-3AD203B41FA5}">
                      <a16:colId xmlns:a16="http://schemas.microsoft.com/office/drawing/2014/main" val="2508952247"/>
                    </a:ext>
                  </a:extLst>
                </a:gridCol>
                <a:gridCol w="705270">
                  <a:extLst>
                    <a:ext uri="{9D8B030D-6E8A-4147-A177-3AD203B41FA5}">
                      <a16:colId xmlns:a16="http://schemas.microsoft.com/office/drawing/2014/main" val="475271628"/>
                    </a:ext>
                  </a:extLst>
                </a:gridCol>
                <a:gridCol w="705270">
                  <a:extLst>
                    <a:ext uri="{9D8B030D-6E8A-4147-A177-3AD203B41FA5}">
                      <a16:colId xmlns:a16="http://schemas.microsoft.com/office/drawing/2014/main" val="4031398855"/>
                    </a:ext>
                  </a:extLst>
                </a:gridCol>
              </a:tblGrid>
              <a:tr h="5088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Airports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Basic ranking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Passenger volume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p-center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p-median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aggregate calculation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569313"/>
                  </a:ext>
                </a:extLst>
              </a:tr>
              <a:tr h="2589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points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ranking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points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ranking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points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ranking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2836941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KRK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5 854 516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8367332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GDN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4 518 447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569107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KTW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3 968 245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94594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WMI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2 957 131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9516432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WRO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2 823 819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1488649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POZ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1 999 093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75807070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RZE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707 736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97237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SZZ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548 207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3365365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LUZ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420 007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6724294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BZG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346 200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4699206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LCJ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222 020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967516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SZY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86 566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7481792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IEG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15 714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13/14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4296291"/>
                  </a:ext>
                </a:extLst>
              </a:tr>
              <a:tr h="258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RDO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6 289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13/14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62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53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5"/>
            </a:pPr>
            <a:r>
              <a:rPr lang="pl-PL" dirty="0"/>
              <a:t>Discussion and </a:t>
            </a:r>
            <a:r>
              <a:rPr lang="pl-PL" dirty="0" smtClean="0"/>
              <a:t>Conclusions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9</a:t>
            </a:fld>
            <a:endParaRPr lang="pl-PL" altLang="pl-PL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6463"/>
          </a:xfrm>
        </p:spPr>
        <p:txBody>
          <a:bodyPr/>
          <a:lstStyle/>
          <a:p>
            <a:pPr algn="just"/>
            <a:r>
              <a:rPr lang="en-US" dirty="0" smtClean="0"/>
              <a:t>Modelling </a:t>
            </a:r>
            <a:r>
              <a:rPr lang="en-US" dirty="0"/>
              <a:t>showed quite consistent results that majority of regional airports uses potential of their </a:t>
            </a:r>
            <a:r>
              <a:rPr lang="en-US" dirty="0" smtClean="0"/>
              <a:t>locations</a:t>
            </a:r>
            <a:r>
              <a:rPr lang="pl-PL" dirty="0" smtClean="0"/>
              <a:t>.</a:t>
            </a:r>
          </a:p>
          <a:p>
            <a:pPr algn="just"/>
            <a:r>
              <a:rPr lang="pl-PL" dirty="0"/>
              <a:t>I</a:t>
            </a:r>
            <a:r>
              <a:rPr lang="en-US" dirty="0" smtClean="0"/>
              <a:t>t </a:t>
            </a:r>
            <a:r>
              <a:rPr lang="en-US" dirty="0"/>
              <a:t>was done an attempt to explain most of unclear situations, where inconsistencies between rankings were the biggest </a:t>
            </a:r>
            <a:r>
              <a:rPr lang="en-US" dirty="0" smtClean="0"/>
              <a:t>one</a:t>
            </a:r>
            <a:r>
              <a:rPr lang="pl-PL" dirty="0"/>
              <a:t>: </a:t>
            </a: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Katowice Airport and </a:t>
            </a:r>
            <a:r>
              <a:rPr lang="pl-PL" dirty="0"/>
              <a:t>Rzeszów–Jasionka Airport, </a:t>
            </a: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Łódź </a:t>
            </a:r>
            <a:r>
              <a:rPr lang="pl-PL" dirty="0"/>
              <a:t>Władysław Reymont Airport and Warsaw </a:t>
            </a:r>
            <a:r>
              <a:rPr lang="pl-PL" dirty="0" smtClean="0"/>
              <a:t>Radom Airport.</a:t>
            </a:r>
            <a:endParaRPr lang="pl-PL" dirty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Further aspects to consider, besides population:</a:t>
            </a: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number </a:t>
            </a:r>
            <a:r>
              <a:rPr lang="en-US" dirty="0"/>
              <a:t>of available connections in a regional </a:t>
            </a:r>
            <a:r>
              <a:rPr lang="en-US" dirty="0" smtClean="0"/>
              <a:t>airport;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economic </a:t>
            </a:r>
            <a:r>
              <a:rPr lang="pl-PL" dirty="0" smtClean="0"/>
              <a:t>conditions</a:t>
            </a:r>
            <a:r>
              <a:rPr lang="en-GB" dirty="0" smtClean="0"/>
              <a:t> (for example, GDP as weight);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impact of airports from the </a:t>
            </a:r>
            <a:r>
              <a:rPr lang="en-US" dirty="0" smtClean="0"/>
              <a:t>neighborhood countries;</a:t>
            </a: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plans of Polish government to build the Solidarity Transport Hub (</a:t>
            </a:r>
            <a:r>
              <a:rPr lang="en-GB" dirty="0" err="1" smtClean="0"/>
              <a:t>Centralny</a:t>
            </a:r>
            <a:r>
              <a:rPr lang="en-GB" dirty="0" smtClean="0"/>
              <a:t> Port </a:t>
            </a:r>
            <a:r>
              <a:rPr lang="en-GB" dirty="0" err="1" smtClean="0"/>
              <a:t>Komunikacyjny</a:t>
            </a:r>
            <a:r>
              <a:rPr lang="en-GB" dirty="0" smtClean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399350"/>
      </p:ext>
    </p:extLst>
  </p:cSld>
  <p:clrMapOvr>
    <a:masterClrMapping/>
  </p:clrMapOvr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1256</Words>
  <Application>Microsoft Office PowerPoint</Application>
  <PresentationFormat>Předvádění na obrazovce (4:3)</PresentationFormat>
  <Paragraphs>283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Wzornik</vt:lpstr>
      <vt:lpstr>Competitiveness Assessment of Polish Regional Airports Based on Location Planning Models</vt:lpstr>
      <vt:lpstr>Agenda</vt:lpstr>
      <vt:lpstr>Introduction</vt:lpstr>
      <vt:lpstr>Introduction</vt:lpstr>
      <vt:lpstr>Airports in Poland</vt:lpstr>
      <vt:lpstr>Location planning models to assess the competitiveness of regional airports</vt:lpstr>
      <vt:lpstr>Location planning models to assess the competitiveness of regional airports</vt:lpstr>
      <vt:lpstr>Results of the Polish case study</vt:lpstr>
      <vt:lpstr>Discussion and Conclusions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FF-KP</cp:lastModifiedBy>
  <cp:revision>121</cp:revision>
  <cp:lastPrinted>2013-11-12T00:24:23Z</cp:lastPrinted>
  <dcterms:created xsi:type="dcterms:W3CDTF">2013-10-22T17:15:03Z</dcterms:created>
  <dcterms:modified xsi:type="dcterms:W3CDTF">2020-10-19T12:13:04Z</dcterms:modified>
</cp:coreProperties>
</file>